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288" r:id="rId4"/>
    <p:sldId id="263" r:id="rId5"/>
    <p:sldId id="282" r:id="rId6"/>
    <p:sldId id="283" r:id="rId7"/>
    <p:sldId id="258" r:id="rId8"/>
    <p:sldId id="279" r:id="rId9"/>
    <p:sldId id="281" r:id="rId10"/>
    <p:sldId id="271" r:id="rId11"/>
    <p:sldId id="272" r:id="rId12"/>
    <p:sldId id="273" r:id="rId13"/>
    <p:sldId id="276" r:id="rId14"/>
    <p:sldId id="317" r:id="rId15"/>
    <p:sldId id="275" r:id="rId16"/>
    <p:sldId id="261" r:id="rId17"/>
    <p:sldId id="284" r:id="rId18"/>
    <p:sldId id="286" r:id="rId19"/>
    <p:sldId id="285" r:id="rId20"/>
    <p:sldId id="287" r:id="rId21"/>
    <p:sldId id="278" r:id="rId22"/>
    <p:sldId id="289" r:id="rId23"/>
    <p:sldId id="291" r:id="rId24"/>
    <p:sldId id="292" r:id="rId25"/>
    <p:sldId id="293" r:id="rId26"/>
    <p:sldId id="294" r:id="rId27"/>
    <p:sldId id="304" r:id="rId28"/>
    <p:sldId id="305" r:id="rId29"/>
    <p:sldId id="306" r:id="rId30"/>
    <p:sldId id="307" r:id="rId31"/>
    <p:sldId id="308" r:id="rId32"/>
    <p:sldId id="309" r:id="rId33"/>
    <p:sldId id="310" r:id="rId34"/>
    <p:sldId id="311" r:id="rId35"/>
    <p:sldId id="312" r:id="rId36"/>
    <p:sldId id="313" r:id="rId37"/>
    <p:sldId id="314" r:id="rId38"/>
    <p:sldId id="316" r:id="rId39"/>
    <p:sldId id="31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E"/>
    <a:srgbClr val="10398C"/>
    <a:srgbClr val="FD6327"/>
    <a:srgbClr val="FBAF5B"/>
    <a:srgbClr val="FD9B44"/>
    <a:srgbClr val="FEAF5B"/>
    <a:srgbClr val="00A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5" autoAdjust="0"/>
    <p:restoredTop sz="83972" autoAdjust="0"/>
  </p:normalViewPr>
  <p:slideViewPr>
    <p:cSldViewPr>
      <p:cViewPr varScale="1">
        <p:scale>
          <a:sx n="97" d="100"/>
          <a:sy n="97" d="100"/>
        </p:scale>
        <p:origin x="222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8" d="100"/>
          <a:sy n="88" d="100"/>
        </p:scale>
        <p:origin x="382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A33D80-8303-451C-9BEB-490FD3663F45}" type="datetimeFigureOut">
              <a:rPr lang="en-US" smtClean="0"/>
              <a:pPr/>
              <a:t>10/19/2018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6B66A3-598B-4163-8447-3E26D7F290C2}" type="slidenum">
              <a:rPr lang="en-US" smtClean="0"/>
              <a:pPr/>
              <a:t>‹#›</a:t>
            </a:fld>
            <a:endParaRPr lang="en-US"/>
          </a:p>
        </p:txBody>
      </p:sp>
    </p:spTree>
    <p:extLst>
      <p:ext uri="{BB962C8B-B14F-4D97-AF65-F5344CB8AC3E}">
        <p14:creationId xmlns:p14="http://schemas.microsoft.com/office/powerpoint/2010/main" val="276038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34B98C-688D-48E9-94A1-CC1F611658EC}" type="datetimeFigureOut">
              <a:rPr lang="en-US" smtClean="0"/>
              <a:pPr/>
              <a:t>10/19/2018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7DB75D-C15C-4F1C-ADFF-8D55184F091D}" type="slidenum">
              <a:rPr lang="en-US" smtClean="0"/>
              <a:pPr/>
              <a:t>‹#›</a:t>
            </a:fld>
            <a:endParaRPr lang="en-US"/>
          </a:p>
        </p:txBody>
      </p:sp>
    </p:spTree>
    <p:extLst>
      <p:ext uri="{BB962C8B-B14F-4D97-AF65-F5344CB8AC3E}">
        <p14:creationId xmlns:p14="http://schemas.microsoft.com/office/powerpoint/2010/main" val="1652514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7DB75D-C15C-4F1C-ADFF-8D55184F091D}"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a:t>
            </a:r>
            <a:r>
              <a:rPr lang="vi-VN" sz="1200" b="0" i="0" kern="1200" dirty="0" smtClean="0">
                <a:solidFill>
                  <a:schemeClr val="tx1"/>
                </a:solidFill>
                <a:effectLst/>
                <a:latin typeface="+mn-lt"/>
                <a:ea typeface="+mn-ea"/>
                <a:cs typeface="+mn-cs"/>
              </a:rPr>
              <a:t>Các developer thực hiện các ticket và đẩy code lên thư mực nơi sẽ lưu giữ code của Project.</a:t>
            </a:r>
          </a:p>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Hệ thống CI sẽ lắng nghe và thực hiện kéo code về (server CI), build rồi test code.</a:t>
            </a:r>
          </a:p>
          <a:p>
            <a:r>
              <a:rPr lang="en-US" sz="1200" b="0" i="0" kern="1200" dirty="0" smtClean="0">
                <a:solidFill>
                  <a:schemeClr val="tx1"/>
                </a:solidFill>
                <a:effectLst/>
                <a:latin typeface="+mn-lt"/>
                <a:ea typeface="+mn-ea"/>
                <a:cs typeface="+mn-cs"/>
              </a:rPr>
              <a:t>3. </a:t>
            </a:r>
            <a:r>
              <a:rPr lang="vi-VN" sz="1200" b="0" i="0" kern="1200" dirty="0" smtClean="0">
                <a:solidFill>
                  <a:schemeClr val="tx1"/>
                </a:solidFill>
                <a:effectLst/>
                <a:latin typeface="+mn-lt"/>
                <a:ea typeface="+mn-ea"/>
                <a:cs typeface="+mn-cs"/>
              </a:rPr>
              <a:t>Trong trường hợp build, test thất bại, các thành viên trong team sẽ nhìn thấy ngay được lỗi phát sinh và các developer sẽ chịu trách nhiệm sửa lỗi và đẩy code sửa lỗi đó lên repo.</a:t>
            </a:r>
          </a:p>
          <a:p>
            <a:endParaRPr lang="en-US" dirty="0"/>
          </a:p>
        </p:txBody>
      </p:sp>
      <p:sp>
        <p:nvSpPr>
          <p:cNvPr id="4" name="Slide Number Placeholder 3"/>
          <p:cNvSpPr>
            <a:spLocks noGrp="1"/>
          </p:cNvSpPr>
          <p:nvPr>
            <p:ph type="sldNum" sz="quarter" idx="10"/>
          </p:nvPr>
        </p:nvSpPr>
        <p:spPr/>
        <p:txBody>
          <a:bodyPr/>
          <a:lstStyle/>
          <a:p>
            <a:fld id="{1D7DB75D-C15C-4F1C-ADFF-8D55184F091D}" type="slidenum">
              <a:rPr lang="en-US" smtClean="0"/>
              <a:pPr/>
              <a:t>8</a:t>
            </a:fld>
            <a:endParaRPr lang="en-US"/>
          </a:p>
        </p:txBody>
      </p:sp>
    </p:spTree>
    <p:extLst>
      <p:ext uri="{BB962C8B-B14F-4D97-AF65-F5344CB8AC3E}">
        <p14:creationId xmlns:p14="http://schemas.microsoft.com/office/powerpoint/2010/main" val="2986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400" b="0" i="0" kern="1200" dirty="0" smtClean="0">
                <a:solidFill>
                  <a:schemeClr val="tx1">
                    <a:lumMod val="95000"/>
                    <a:lumOff val="5000"/>
                  </a:schemeClr>
                </a:solidFill>
                <a:effectLst/>
                <a:latin typeface="+mj-lt"/>
                <a:ea typeface="+mn-ea"/>
                <a:cs typeface="+mn-cs"/>
              </a:rPr>
              <a:t>Về cơ bản thì môi trường staging là môi trường giống với production, nên đã làm Continous Delivery được thì cũng làm Continous Deployment được. Tuy nhiên, thực tế lại không dễ dàng như vậy. </a:t>
            </a:r>
            <a:endParaRPr lang="en-US" sz="1400" b="0" i="0" kern="1200" dirty="0" smtClean="0">
              <a:solidFill>
                <a:schemeClr val="tx1">
                  <a:lumMod val="95000"/>
                  <a:lumOff val="5000"/>
                </a:schemeClr>
              </a:solidFill>
              <a:effectLst/>
              <a:latin typeface="+mj-lt"/>
              <a:ea typeface="+mn-ea"/>
              <a:cs typeface="+mn-cs"/>
            </a:endParaRPr>
          </a:p>
          <a:p>
            <a:pPr marL="171450" indent="-171450">
              <a:buFontTx/>
              <a:buChar char="-"/>
            </a:pPr>
            <a:r>
              <a:rPr lang="en-US" sz="1400" b="0" i="0" kern="1200" dirty="0" err="1" smtClean="0">
                <a:solidFill>
                  <a:schemeClr val="tx1">
                    <a:lumMod val="95000"/>
                    <a:lumOff val="5000"/>
                  </a:schemeClr>
                </a:solidFill>
                <a:effectLst/>
                <a:latin typeface="+mj-lt"/>
                <a:ea typeface="+mn-ea"/>
                <a:cs typeface="+mn-cs"/>
              </a:rPr>
              <a:t>Lý</a:t>
            </a:r>
            <a:r>
              <a:rPr lang="en-US" sz="1400" b="0" i="0" kern="1200" baseline="0" dirty="0" smtClean="0">
                <a:solidFill>
                  <a:schemeClr val="tx1">
                    <a:lumMod val="95000"/>
                    <a:lumOff val="5000"/>
                  </a:schemeClr>
                </a:solidFill>
                <a:effectLst/>
                <a:latin typeface="+mj-lt"/>
                <a:ea typeface="+mn-ea"/>
                <a:cs typeface="+mn-cs"/>
              </a:rPr>
              <a:t> do t</a:t>
            </a:r>
            <a:r>
              <a:rPr lang="vi-VN" sz="1400" b="0" i="0" kern="1200" dirty="0" smtClean="0">
                <a:solidFill>
                  <a:schemeClr val="tx1">
                    <a:lumMod val="95000"/>
                    <a:lumOff val="5000"/>
                  </a:schemeClr>
                </a:solidFill>
                <a:effectLst/>
                <a:latin typeface="+mj-lt"/>
                <a:ea typeface="+mn-ea"/>
                <a:cs typeface="+mn-cs"/>
              </a:rPr>
              <a:t>hứ nhất là chúng ta có thể deploy tự động lên staging, nhưng liệu chúng ta có dám deploy tự động với production, cho dù là mọi cấu hình đều giống nhau thì thực tế staging và production server vẫn là hai server riêng biệt, </a:t>
            </a:r>
            <a:endParaRPr lang="en-US" sz="1400" b="0" i="0" kern="1200" dirty="0" smtClean="0">
              <a:solidFill>
                <a:schemeClr val="tx1">
                  <a:lumMod val="95000"/>
                  <a:lumOff val="5000"/>
                </a:schemeClr>
              </a:solidFill>
              <a:effectLst/>
              <a:latin typeface="+mj-lt"/>
              <a:ea typeface="+mn-ea"/>
              <a:cs typeface="+mn-cs"/>
            </a:endParaRPr>
          </a:p>
          <a:p>
            <a:pPr marL="0" indent="0">
              <a:buFontTx/>
              <a:buNone/>
            </a:pPr>
            <a:r>
              <a:rPr lang="vi-VN" sz="1400" b="0" i="0" kern="1200" dirty="0" smtClean="0">
                <a:solidFill>
                  <a:schemeClr val="tx1">
                    <a:lumMod val="95000"/>
                    <a:lumOff val="5000"/>
                  </a:schemeClr>
                </a:solidFill>
                <a:effectLst/>
                <a:latin typeface="+mj-lt"/>
                <a:ea typeface="+mn-ea"/>
                <a:cs typeface="+mn-cs"/>
              </a:rPr>
              <a:t>và vì thế không thể đảm bảo mọi thứ chạy đúng trên staging sẽ chạy đúng trên production, thế nên deploy lên production thường phải làm thủ công để chắc chắn là các bước build, test được thực hiện chính xác. </a:t>
            </a:r>
            <a:endParaRPr lang="en-US" sz="1400" b="0" i="0" kern="1200" dirty="0" smtClean="0">
              <a:solidFill>
                <a:schemeClr val="tx1">
                  <a:lumMod val="95000"/>
                  <a:lumOff val="5000"/>
                </a:schemeClr>
              </a:solidFill>
              <a:effectLst/>
              <a:latin typeface="+mj-lt"/>
              <a:ea typeface="+mn-ea"/>
              <a:cs typeface="+mn-cs"/>
            </a:endParaRPr>
          </a:p>
          <a:p>
            <a:pPr marL="171450" indent="-171450">
              <a:buFontTx/>
              <a:buChar char="-"/>
            </a:pPr>
            <a:r>
              <a:rPr lang="vi-VN" sz="1400" b="0" i="0" kern="1200" dirty="0" smtClean="0">
                <a:solidFill>
                  <a:schemeClr val="tx1">
                    <a:lumMod val="95000"/>
                    <a:lumOff val="5000"/>
                  </a:schemeClr>
                </a:solidFill>
                <a:effectLst/>
                <a:latin typeface="+mj-lt"/>
                <a:ea typeface="+mn-ea"/>
                <a:cs typeface="+mn-cs"/>
              </a:rPr>
              <a:t>Lý do thứ hai đơn giản hơn, đó là rất khó để test tự động hoàn toàn, và bởi vậy khó mà tự động deploy được.</a:t>
            </a:r>
            <a:endParaRPr lang="en-US" sz="1400" dirty="0">
              <a:solidFill>
                <a:schemeClr val="tx1">
                  <a:lumMod val="95000"/>
                  <a:lumOff val="5000"/>
                </a:schemeClr>
              </a:solidFill>
              <a:latin typeface="+mj-lt"/>
            </a:endParaRPr>
          </a:p>
        </p:txBody>
      </p:sp>
      <p:sp>
        <p:nvSpPr>
          <p:cNvPr id="4" name="Slide Number Placeholder 3"/>
          <p:cNvSpPr>
            <a:spLocks noGrp="1"/>
          </p:cNvSpPr>
          <p:nvPr>
            <p:ph type="sldNum" sz="quarter" idx="10"/>
          </p:nvPr>
        </p:nvSpPr>
        <p:spPr/>
        <p:txBody>
          <a:bodyPr/>
          <a:lstStyle/>
          <a:p>
            <a:fld id="{1D7DB75D-C15C-4F1C-ADFF-8D55184F091D}" type="slidenum">
              <a:rPr lang="en-US" smtClean="0"/>
              <a:pPr/>
              <a:t>15</a:t>
            </a:fld>
            <a:endParaRPr lang="en-US"/>
          </a:p>
        </p:txBody>
      </p:sp>
    </p:spTree>
    <p:extLst>
      <p:ext uri="{BB962C8B-B14F-4D97-AF65-F5344CB8AC3E}">
        <p14:creationId xmlns:p14="http://schemas.microsoft.com/office/powerpoint/2010/main" val="1071280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fontAlgn="base"/>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1.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Đầu</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tiên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developer commit code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lên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repo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Git</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server.</a:t>
            </a:r>
          </a:p>
          <a:p>
            <a:pPr fontAlgn="base"/>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2. Jenkins CI server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giám</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sát</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repo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và</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kiểm</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tra</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xem</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liệu</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có</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thay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đổi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nào</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trên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repo hay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không</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liên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tục</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chẳng</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hạn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mỗi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phút</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1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lần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a:t>
            </a:r>
          </a:p>
          <a:p>
            <a:pPr fontAlgn="base"/>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2.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Ngay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khi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commit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xảy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ra</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Jenkins CI server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phát</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hiện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repo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có</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thay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đổi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nên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nó</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nhận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code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mới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nhất</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từ</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repo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và</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sau</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đó</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build,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chạy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unit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và</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integration test</a:t>
            </a:r>
          </a:p>
          <a:p>
            <a:pPr fontAlgn="base"/>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3. Jenkins CI server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sẽ</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sinh</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ra</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các</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feedback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và</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gửi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đến</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các</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member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của</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project</a:t>
            </a:r>
          </a:p>
          <a:p>
            <a:pPr fontAlgn="base"/>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4. Jenkins CI server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tiếp</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tục</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chờ</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thay</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4400" b="0" i="0" kern="1200" dirty="0" err="1" smtClean="0">
                <a:solidFill>
                  <a:schemeClr val="tx1"/>
                </a:solidFill>
                <a:effectLst/>
                <a:latin typeface="Times New Roman" panose="02020603050405020304" pitchFamily="18" charset="0"/>
                <a:ea typeface="+mn-ea"/>
                <a:cs typeface="Times New Roman" panose="02020603050405020304" pitchFamily="18" charset="0"/>
              </a:rPr>
              <a:t>đổi</a:t>
            </a:r>
            <a:r>
              <a:rPr lang="en-US" sz="4400" b="0" i="0" kern="1200" dirty="0" smtClean="0">
                <a:solidFill>
                  <a:schemeClr val="tx1"/>
                </a:solidFill>
                <a:effectLst/>
                <a:latin typeface="Times New Roman" panose="02020603050405020304" pitchFamily="18" charset="0"/>
                <a:ea typeface="+mn-ea"/>
                <a:cs typeface="Times New Roman" panose="02020603050405020304" pitchFamily="18" charset="0"/>
              </a:rPr>
              <a:t> ở repo</a:t>
            </a:r>
          </a:p>
          <a:p>
            <a:endParaRPr lang="en-US" sz="4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D7DB75D-C15C-4F1C-ADFF-8D55184F091D}" type="slidenum">
              <a:rPr lang="en-US" smtClean="0"/>
              <a:pPr/>
              <a:t>21</a:t>
            </a:fld>
            <a:endParaRPr lang="en-US"/>
          </a:p>
        </p:txBody>
      </p:sp>
    </p:spTree>
    <p:extLst>
      <p:ext uri="{BB962C8B-B14F-4D97-AF65-F5344CB8AC3E}">
        <p14:creationId xmlns:p14="http://schemas.microsoft.com/office/powerpoint/2010/main" val="4006115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800600"/>
            <a:ext cx="8077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33400" y="1295399"/>
            <a:ext cx="8077200" cy="34321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33400" y="5367338"/>
            <a:ext cx="8077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API-Gateway</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Rectangle 5"/>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143000"/>
            <a:ext cx="8077200" cy="981432"/>
          </a:xfrm>
          <a:prstGeom prst="rect">
            <a:avLst/>
          </a:prstGeo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3400" y="2468563"/>
            <a:ext cx="8077200" cy="388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2"/>
          <p:cNvSpPr txBox="1">
            <a:spLocks/>
          </p:cNvSpPr>
          <p:nvPr userDrawn="1"/>
        </p:nvSpPr>
        <p:spPr>
          <a:xfrm>
            <a:off x="457200" y="304800"/>
            <a:ext cx="8458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CÔNG TY, HÃNG CÔNG NGHỆ SỬ DỤNG MICROSERVICE</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ectangle 4"/>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1981200" cy="5059363"/>
          </a:xfrm>
          <a:prstGeom prst="rect">
            <a:avLst/>
          </a:prstGeo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3400" y="1066800"/>
            <a:ext cx="5943600" cy="5059363"/>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Tiêu</a:t>
            </a:r>
            <a:r>
              <a:rPr kumimoji="0" lang="en-U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đề</a:t>
            </a:r>
            <a:r>
              <a:rPr kumimoji="0" lang="en-U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chính</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ectangle 4"/>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Rectangle 2"/>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Aileron Bold" pitchFamily="50" charset="0"/>
                <a:ea typeface="+mj-ea"/>
                <a:cs typeface="+mj-cs"/>
              </a:rPr>
              <a:t>CONTENTS</a:t>
            </a:r>
            <a:endParaRPr kumimoji="0" lang="en-US" sz="2800" b="0" i="0" u="none" strike="noStrike" kern="1200" cap="none" spc="0" normalizeH="0" baseline="0" noProof="0" dirty="0">
              <a:ln>
                <a:noFill/>
              </a:ln>
              <a:solidFill>
                <a:schemeClr val="tx1"/>
              </a:solidFill>
              <a:effectLst/>
              <a:uLnTx/>
              <a:uFillTx/>
              <a:latin typeface="Aileron Bold" pitchFamily="50" charset="0"/>
              <a:ea typeface="+mj-ea"/>
              <a:cs typeface="+mj-cs"/>
            </a:endParaRPr>
          </a:p>
        </p:txBody>
      </p:sp>
      <p:sp>
        <p:nvSpPr>
          <p:cNvPr id="4" name="Rectangle 3"/>
          <p:cNvSpPr/>
          <p:nvPr userDrawn="1"/>
        </p:nvSpPr>
        <p:spPr>
          <a:xfrm>
            <a:off x="0" y="381000"/>
            <a:ext cx="457200" cy="3048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g_footer.jpg"/>
          <p:cNvPicPr>
            <a:picLocks noChangeAspect="1"/>
          </p:cNvPicPr>
          <p:nvPr userDrawn="1"/>
        </p:nvPicPr>
        <p:blipFill>
          <a:blip r:embed="rId2"/>
          <a:stretch>
            <a:fillRect/>
          </a:stretch>
        </p:blipFill>
        <p:spPr>
          <a:xfrm>
            <a:off x="0" y="6446520"/>
            <a:ext cx="9144000" cy="411480"/>
          </a:xfrm>
          <a:prstGeom prst="rect">
            <a:avLst/>
          </a:prstGeom>
        </p:spPr>
      </p:pic>
      <p:sp>
        <p:nvSpPr>
          <p:cNvPr id="6" name="Title 1"/>
          <p:cNvSpPr txBox="1">
            <a:spLocks/>
          </p:cNvSpPr>
          <p:nvPr userDrawn="1"/>
        </p:nvSpPr>
        <p:spPr>
          <a:xfrm>
            <a:off x="519111" y="1295400"/>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3</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7" name="Title 1"/>
          <p:cNvSpPr txBox="1">
            <a:spLocks/>
          </p:cNvSpPr>
          <p:nvPr userDrawn="1"/>
        </p:nvSpPr>
        <p:spPr>
          <a:xfrm>
            <a:off x="1371600" y="1614489"/>
            <a:ext cx="3429000" cy="381000"/>
          </a:xfrm>
          <a:prstGeom prst="rect">
            <a:avLst/>
          </a:prstGeom>
        </p:spPr>
        <p:txBody>
          <a:bodyPr/>
          <a:lstStyle>
            <a:lvl1pPr algn="l">
              <a:defRPr sz="1600"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Rectangle 8"/>
          <p:cNvSpPr/>
          <p:nvPr userDrawn="1"/>
        </p:nvSpPr>
        <p:spPr>
          <a:xfrm>
            <a:off x="1281111" y="1404941"/>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userDrawn="1"/>
        </p:nvSpPr>
        <p:spPr>
          <a:xfrm>
            <a:off x="1344611" y="217170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CÁC ĐẶC ĐIỂM THỰC TIỄN</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userDrawn="1"/>
        </p:nvSpPr>
        <p:spPr>
          <a:xfrm>
            <a:off x="504822" y="211931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4</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13" name="Rectangle 12"/>
          <p:cNvSpPr/>
          <p:nvPr userDrawn="1"/>
        </p:nvSpPr>
        <p:spPr>
          <a:xfrm>
            <a:off x="1266822" y="2228852"/>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userDrawn="1"/>
        </p:nvSpPr>
        <p:spPr>
          <a:xfrm>
            <a:off x="1344611" y="300990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LỢI ÍCH CỦA CI</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userDrawn="1"/>
        </p:nvSpPr>
        <p:spPr>
          <a:xfrm>
            <a:off x="504822" y="295751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5</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17" name="Rectangle 16"/>
          <p:cNvSpPr/>
          <p:nvPr userDrawn="1"/>
        </p:nvSpPr>
        <p:spPr>
          <a:xfrm>
            <a:off x="1266822" y="3067052"/>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userDrawn="1"/>
        </p:nvSpPr>
        <p:spPr>
          <a:xfrm>
            <a:off x="1344611" y="3862389"/>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CÁC CÔNG CỤ SỬ DỤNG</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userDrawn="1"/>
        </p:nvSpPr>
        <p:spPr>
          <a:xfrm>
            <a:off x="504822" y="3810000"/>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6</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21" name="Rectangle 20"/>
          <p:cNvSpPr/>
          <p:nvPr userDrawn="1"/>
        </p:nvSpPr>
        <p:spPr>
          <a:xfrm>
            <a:off x="1266822" y="3919541"/>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txBox="1">
            <a:spLocks/>
          </p:cNvSpPr>
          <p:nvPr userDrawn="1"/>
        </p:nvSpPr>
        <p:spPr>
          <a:xfrm>
            <a:off x="1344611" y="476250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ĐỊNH NGHĨA CD</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userDrawn="1"/>
        </p:nvSpPr>
        <p:spPr>
          <a:xfrm>
            <a:off x="504822" y="471011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7</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25" name="Rectangle 24"/>
          <p:cNvSpPr/>
          <p:nvPr userDrawn="1"/>
        </p:nvSpPr>
        <p:spPr>
          <a:xfrm>
            <a:off x="1266822" y="4819652"/>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txBox="1">
            <a:spLocks/>
          </p:cNvSpPr>
          <p:nvPr userDrawn="1"/>
        </p:nvSpPr>
        <p:spPr>
          <a:xfrm>
            <a:off x="5397500" y="1366839"/>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GIỚI THIỆU JENKINS TOOL</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7" name="Title 1"/>
          <p:cNvSpPr txBox="1">
            <a:spLocks/>
          </p:cNvSpPr>
          <p:nvPr userDrawn="1"/>
        </p:nvSpPr>
        <p:spPr>
          <a:xfrm>
            <a:off x="4557711" y="1314450"/>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8</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29" name="Rectangle 28"/>
          <p:cNvSpPr/>
          <p:nvPr userDrawn="1"/>
        </p:nvSpPr>
        <p:spPr>
          <a:xfrm>
            <a:off x="5319711" y="1423991"/>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p:cNvSpPr txBox="1">
            <a:spLocks/>
          </p:cNvSpPr>
          <p:nvPr userDrawn="1"/>
        </p:nvSpPr>
        <p:spPr>
          <a:xfrm>
            <a:off x="5383211" y="219075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CÀI ĐẶT VÀ CẤU HÌNH JENKINS</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1" name="Title 1"/>
          <p:cNvSpPr txBox="1">
            <a:spLocks/>
          </p:cNvSpPr>
          <p:nvPr userDrawn="1"/>
        </p:nvSpPr>
        <p:spPr>
          <a:xfrm>
            <a:off x="4543422" y="213836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9</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33" name="Rectangle 32"/>
          <p:cNvSpPr/>
          <p:nvPr userDrawn="1"/>
        </p:nvSpPr>
        <p:spPr>
          <a:xfrm>
            <a:off x="5305422" y="2247902"/>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txBox="1">
            <a:spLocks/>
          </p:cNvSpPr>
          <p:nvPr userDrawn="1"/>
        </p:nvSpPr>
        <p:spPr>
          <a:xfrm>
            <a:off x="5383211" y="302895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TRIỂN KHAI MỘT DỰ ÁN THỰC TẾ</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5" name="Title 1"/>
          <p:cNvSpPr txBox="1">
            <a:spLocks/>
          </p:cNvSpPr>
          <p:nvPr userDrawn="1"/>
        </p:nvSpPr>
        <p:spPr>
          <a:xfrm>
            <a:off x="4543422" y="297656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10</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37" name="Rectangle 36"/>
          <p:cNvSpPr/>
          <p:nvPr userDrawn="1"/>
        </p:nvSpPr>
        <p:spPr>
          <a:xfrm>
            <a:off x="5305422" y="3086102"/>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txBox="1">
            <a:spLocks/>
          </p:cNvSpPr>
          <p:nvPr userDrawn="1"/>
        </p:nvSpPr>
        <p:spPr>
          <a:xfrm>
            <a:off x="5383211" y="3881439"/>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Q&amp;A</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9" name="Title 1"/>
          <p:cNvSpPr txBox="1">
            <a:spLocks/>
          </p:cNvSpPr>
          <p:nvPr userDrawn="1"/>
        </p:nvSpPr>
        <p:spPr>
          <a:xfrm>
            <a:off x="4543422" y="3829050"/>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Aileron Bold" pitchFamily="50" charset="0"/>
                <a:ea typeface="Open Sans" pitchFamily="34" charset="0"/>
                <a:cs typeface="Open Sans" pitchFamily="34" charset="0"/>
              </a:rPr>
              <a:t>11</a:t>
            </a: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41" name="Rectangle 40"/>
          <p:cNvSpPr/>
          <p:nvPr userDrawn="1"/>
        </p:nvSpPr>
        <p:spPr>
          <a:xfrm>
            <a:off x="5305422" y="3938591"/>
            <a:ext cx="27432" cy="457200"/>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p:cNvSpPr txBox="1">
            <a:spLocks/>
          </p:cNvSpPr>
          <p:nvPr userDrawn="1"/>
        </p:nvSpPr>
        <p:spPr>
          <a:xfrm>
            <a:off x="4543422" y="4729161"/>
            <a:ext cx="990600" cy="381000"/>
          </a:xfrm>
          <a:prstGeom prst="rect">
            <a:avLst/>
          </a:prstGeom>
        </p:spPr>
        <p:txBody>
          <a:bodyPr/>
          <a:lstStyle>
            <a:lvl1pPr algn="l">
              <a:defRPr sz="1600"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Aileron Bold" pitchFamily="50" charset="0"/>
              <a:ea typeface="Open Sans" pitchFamily="34" charset="0"/>
              <a:cs typeface="Open Sans" pitchFamily="34" charset="0"/>
            </a:endParaRPr>
          </a:p>
        </p:txBody>
      </p:sp>
      <p:sp>
        <p:nvSpPr>
          <p:cNvPr id="46" name="Title 1"/>
          <p:cNvSpPr txBox="1">
            <a:spLocks/>
          </p:cNvSpPr>
          <p:nvPr userDrawn="1"/>
        </p:nvSpPr>
        <p:spPr>
          <a:xfrm>
            <a:off x="1371600" y="1371600"/>
            <a:ext cx="3429000" cy="381000"/>
          </a:xfrm>
          <a:prstGeom prst="rect">
            <a:avLst/>
          </a:prstGeom>
        </p:spPr>
        <p:txBody>
          <a:bodyPr/>
          <a:lstStyle>
            <a:lvl1pPr algn="l">
              <a:defRPr sz="1600" b="1" baseline="0">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mj-lt"/>
                <a:ea typeface="+mj-ea"/>
                <a:cs typeface="+mj-cs"/>
              </a:rPr>
              <a:t>ĐỊNH NGHĨA CI</a:t>
            </a:r>
            <a:br>
              <a:rPr kumimoji="0" lang="en-US" sz="1600" b="1" i="0" u="none" strike="noStrike" kern="1200" cap="none" spc="0" normalizeH="0" baseline="0" noProof="0" dirty="0" smtClean="0">
                <a:ln>
                  <a:noFill/>
                </a:ln>
                <a:solidFill>
                  <a:schemeClr val="tx1"/>
                </a:solidFill>
                <a:effectLst/>
                <a:uLnTx/>
                <a:uFillTx/>
                <a:latin typeface="+mj-lt"/>
                <a:ea typeface="+mj-ea"/>
                <a:cs typeface="+mj-cs"/>
              </a:rPr>
            </a:b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1447800"/>
            <a:ext cx="8153400" cy="1143000"/>
          </a:xfrm>
          <a:prstGeom prst="rect">
            <a:avLst/>
          </a:prstGeom>
        </p:spPr>
        <p:txBody>
          <a:bodyPr/>
          <a:lstStyle/>
          <a:p>
            <a:endParaRPr lang="en-US" dirty="0"/>
          </a:p>
        </p:txBody>
      </p:sp>
      <p:sp>
        <p:nvSpPr>
          <p:cNvPr id="3" name="Title 2"/>
          <p:cNvSpPr txBox="1">
            <a:spLocks/>
          </p:cNvSpPr>
          <p:nvPr userDrawn="1"/>
        </p:nvSpPr>
        <p:spPr>
          <a:xfrm>
            <a:off x="457200" y="332232"/>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Rectangle 4"/>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077200" cy="11430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3400" y="2544763"/>
            <a:ext cx="8077200" cy="33226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ĐỊNH NGHĨA CI</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Rectangle 4"/>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4406900"/>
            <a:ext cx="8077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3400" y="2906713"/>
            <a:ext cx="8077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CÁC ĐẶC ĐIỂM THỰC TIỄN</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Rectangle 4"/>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006475"/>
            <a:ext cx="8077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2332037"/>
            <a:ext cx="3962400" cy="3535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332037"/>
            <a:ext cx="3962400" cy="3535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Rectangle 5"/>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0"/>
            <a:ext cx="8077200" cy="1143000"/>
          </a:xfrm>
          <a:prstGeom prst="rect">
            <a:avLst/>
          </a:prstGeo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33400" y="2327275"/>
            <a:ext cx="3963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967037"/>
            <a:ext cx="3963988" cy="2900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2327275"/>
            <a:ext cx="3965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967037"/>
            <a:ext cx="3965575" cy="2900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533400" y="2590800"/>
            <a:ext cx="8077200" cy="1143000"/>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1295400"/>
            <a:ext cx="29321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295401"/>
            <a:ext cx="5035550" cy="4908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33400" y="2457451"/>
            <a:ext cx="2932113" cy="3746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2"/>
          <p:cNvSpPr txBox="1">
            <a:spLocks/>
          </p:cNvSpPr>
          <p:nvPr userDrawn="1"/>
        </p:nvSpPr>
        <p:spPr>
          <a:xfrm>
            <a:off x="457200" y="304800"/>
            <a:ext cx="82296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Point-to-point</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Rectangle 5"/>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g_footer.jpg"/>
          <p:cNvPicPr>
            <a:picLocks noChangeAspect="1"/>
          </p:cNvPicPr>
          <p:nvPr userDrawn="1"/>
        </p:nvPicPr>
        <p:blipFill>
          <a:blip r:embed="rId2"/>
          <a:stretch>
            <a:fillRect/>
          </a:stretch>
        </p:blipFill>
        <p:spPr>
          <a:xfrm>
            <a:off x="0" y="6446520"/>
            <a:ext cx="9144000"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2"/>
          <p:cNvSpPr txBox="1">
            <a:spLocks/>
          </p:cNvSpPr>
          <p:nvPr userDrawn="1"/>
        </p:nvSpPr>
        <p:spPr>
          <a:xfrm>
            <a:off x="457200" y="304800"/>
            <a:ext cx="7315200" cy="457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Tiêu</a:t>
            </a:r>
            <a:r>
              <a:rPr kumimoji="0" lang="en-U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đề</a:t>
            </a:r>
            <a:r>
              <a:rPr kumimoji="0" lang="en-U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2800" b="0" i="0" u="none" strike="noStrike" kern="1200" cap="none" spc="0" normalizeH="0" baseline="0" noProof="0" dirty="0" err="1" smtClean="0">
                <a:ln>
                  <a:noFill/>
                </a:ln>
                <a:solidFill>
                  <a:schemeClr val="tx1"/>
                </a:solidFill>
                <a:effectLst/>
                <a:uLnTx/>
                <a:uFillTx/>
                <a:latin typeface="+mj-lt"/>
                <a:ea typeface="+mj-ea"/>
                <a:cs typeface="+mj-cs"/>
              </a:rPr>
              <a:t>chính</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ectangle 13"/>
          <p:cNvSpPr/>
          <p:nvPr userDrawn="1"/>
        </p:nvSpPr>
        <p:spPr>
          <a:xfrm>
            <a:off x="533400" y="762000"/>
            <a:ext cx="8001000" cy="27432"/>
          </a:xfrm>
          <a:prstGeom prst="rect">
            <a:avLst/>
          </a:prstGeom>
          <a:solidFill>
            <a:srgbClr val="FD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bg_footer.jpg"/>
          <p:cNvPicPr>
            <a:picLocks noChangeAspect="1"/>
          </p:cNvPicPr>
          <p:nvPr userDrawn="1"/>
        </p:nvPicPr>
        <p:blipFill>
          <a:blip r:embed="rId15"/>
          <a:stretch>
            <a:fillRect/>
          </a:stretch>
        </p:blipFill>
        <p:spPr>
          <a:xfrm>
            <a:off x="0" y="6446520"/>
            <a:ext cx="9144000" cy="4114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4"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152400" y="3657600"/>
            <a:ext cx="8915400" cy="1600200"/>
          </a:xfrm>
          <a:prstGeom prst="rect">
            <a:avLst/>
          </a:prstGeom>
        </p:spPr>
        <p:txBody>
          <a:bodyPr vert="horz" lIns="91440" tIns="45720" rIns="91440" bIns="45720" rtlCol="0">
            <a:noAutofit/>
          </a:bodyPr>
          <a:lstStyle>
            <a:lvl1pPr>
              <a:defRPr sz="2000" b="0">
                <a:solidFill>
                  <a:srgbClr val="0070C0"/>
                </a:solidFill>
              </a:defRPr>
            </a:lvl1p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ja-JP" sz="4000" b="1" i="0" u="none" strike="noStrike" kern="0" cap="none" spc="0" normalizeH="0" baseline="0" noProof="0" dirty="0" smtClean="0">
                <a:ln>
                  <a:noFill/>
                </a:ln>
                <a:solidFill>
                  <a:schemeClr val="bg1"/>
                </a:solidFill>
                <a:effectLst/>
                <a:uLnTx/>
                <a:uFillTx/>
                <a:latin typeface="Arial" pitchFamily="34" charset="0"/>
                <a:ea typeface="+mn-ea"/>
                <a:cs typeface="Arial" pitchFamily="34" charset="0"/>
              </a:rPr>
              <a:t>Minh </a:t>
            </a:r>
            <a:r>
              <a:rPr kumimoji="0" lang="en-US" altLang="ja-JP" sz="4000" b="1" i="0" u="none" strike="noStrike" kern="0" cap="none" spc="0" normalizeH="0" baseline="0" noProof="0" dirty="0" err="1" smtClean="0">
                <a:ln>
                  <a:noFill/>
                </a:ln>
                <a:solidFill>
                  <a:schemeClr val="bg1"/>
                </a:solidFill>
                <a:effectLst/>
                <a:uLnTx/>
                <a:uFillTx/>
                <a:latin typeface="Arial" pitchFamily="34" charset="0"/>
                <a:ea typeface="+mn-ea"/>
                <a:cs typeface="Arial" pitchFamily="34" charset="0"/>
              </a:rPr>
              <a:t>Phuc</a:t>
            </a:r>
            <a:r>
              <a:rPr kumimoji="0" lang="en-US" altLang="ja-JP" sz="4000" b="1" i="0" u="none" strike="noStrike" kern="0" cap="none" spc="0" normalizeH="0" baseline="0" noProof="0" dirty="0" smtClean="0">
                <a:ln>
                  <a:noFill/>
                </a:ln>
                <a:solidFill>
                  <a:schemeClr val="bg1"/>
                </a:solidFill>
                <a:effectLst/>
                <a:uLnTx/>
                <a:uFillTx/>
                <a:latin typeface="Arial" pitchFamily="34" charset="0"/>
                <a:ea typeface="+mn-ea"/>
                <a:cs typeface="Arial" pitchFamily="34" charset="0"/>
              </a:rPr>
              <a:t> Co., Ltd</a:t>
            </a: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altLang="ja-JP" sz="6000" b="1" kern="0" dirty="0" smtClean="0">
                <a:solidFill>
                  <a:schemeClr val="bg1"/>
                </a:solidFill>
                <a:latin typeface="Aileron SemiBold" pitchFamily="50" charset="0"/>
                <a:cs typeface="Verdana"/>
              </a:rPr>
              <a:t>CI &amp; CD</a:t>
            </a:r>
            <a:endParaRPr kumimoji="0" lang="ja-JP" altLang="en-US" sz="6000" b="1" i="0" u="none" strike="noStrike" kern="0" cap="none" spc="0" normalizeH="0" baseline="0" noProof="0" dirty="0" smtClean="0">
              <a:ln>
                <a:noFill/>
              </a:ln>
              <a:solidFill>
                <a:schemeClr val="bg1"/>
              </a:solidFill>
              <a:effectLst/>
              <a:uLnTx/>
              <a:uFillTx/>
              <a:latin typeface="Aileron SemiBold" pitchFamily="50" charset="0"/>
              <a:cs typeface="Verdana"/>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00ADE1"/>
              </a:solidFill>
              <a:effectLst/>
              <a:uLnTx/>
              <a:uFillTx/>
              <a:latin typeface="Aileron SemiBold" pitchFamily="50" charset="0"/>
              <a:ea typeface="+mn-ea"/>
              <a:cs typeface="+mn-cs"/>
            </a:endParaRPr>
          </a:p>
        </p:txBody>
      </p:sp>
      <p:sp>
        <p:nvSpPr>
          <p:cNvPr id="5" name="Rectangle 4"/>
          <p:cNvSpPr/>
          <p:nvPr/>
        </p:nvSpPr>
        <p:spPr>
          <a:xfrm>
            <a:off x="3452726" y="6260812"/>
            <a:ext cx="2318263" cy="307777"/>
          </a:xfrm>
          <a:prstGeom prst="rect">
            <a:avLst/>
          </a:prstGeom>
        </p:spPr>
        <p:txBody>
          <a:bodyPr wrap="none">
            <a:spAutoFit/>
          </a:bodyPr>
          <a:lstStyle/>
          <a:p>
            <a:pPr algn="ctr">
              <a:spcBef>
                <a:spcPct val="20000"/>
              </a:spcBef>
              <a:buClr>
                <a:schemeClr val="tx2"/>
              </a:buClr>
              <a:defRPr/>
            </a:pPr>
            <a:r>
              <a:rPr lang="en-US" sz="1400" kern="0" dirty="0" err="1" smtClean="0">
                <a:solidFill>
                  <a:schemeClr val="tx1"/>
                </a:solidFill>
                <a:latin typeface="Century Gothic Bold"/>
                <a:cs typeface="Verdana"/>
              </a:rPr>
              <a:t>Hà</a:t>
            </a:r>
            <a:r>
              <a:rPr lang="en-US" sz="1400" kern="0" dirty="0" smtClean="0">
                <a:solidFill>
                  <a:schemeClr val="tx1"/>
                </a:solidFill>
                <a:latin typeface="Century Gothic Bold"/>
                <a:cs typeface="Verdana"/>
              </a:rPr>
              <a:t> </a:t>
            </a:r>
            <a:r>
              <a:rPr lang="en-US" sz="1400" kern="0" dirty="0" err="1" smtClean="0">
                <a:solidFill>
                  <a:schemeClr val="tx1"/>
                </a:solidFill>
                <a:latin typeface="Century Gothic Bold"/>
                <a:cs typeface="Verdana"/>
              </a:rPr>
              <a:t>Nội</a:t>
            </a:r>
            <a:r>
              <a:rPr lang="en-US" sz="1400" kern="0" dirty="0" smtClean="0">
                <a:solidFill>
                  <a:schemeClr val="tx1"/>
                </a:solidFill>
                <a:latin typeface="Century Gothic Bold"/>
                <a:cs typeface="Verdana"/>
              </a:rPr>
              <a:t>, </a:t>
            </a:r>
            <a:r>
              <a:rPr lang="en-US" sz="1400" kern="0" dirty="0" err="1" smtClean="0">
                <a:solidFill>
                  <a:schemeClr val="tx1"/>
                </a:solidFill>
                <a:latin typeface="Century Gothic Bold"/>
                <a:cs typeface="Verdana"/>
              </a:rPr>
              <a:t>ngày</a:t>
            </a:r>
            <a:r>
              <a:rPr lang="en-US" sz="1400" kern="0" dirty="0" smtClean="0">
                <a:solidFill>
                  <a:schemeClr val="tx1"/>
                </a:solidFill>
                <a:latin typeface="Century Gothic Bold"/>
                <a:cs typeface="Verdana"/>
              </a:rPr>
              <a:t> </a:t>
            </a:r>
            <a:r>
              <a:rPr lang="en-US" sz="1400" kern="0" dirty="0" smtClean="0">
                <a:latin typeface="Century Gothic Bold"/>
                <a:cs typeface="Verdana"/>
              </a:rPr>
              <a:t>19</a:t>
            </a:r>
            <a:r>
              <a:rPr lang="en-US" sz="1400" kern="0" dirty="0" smtClean="0">
                <a:solidFill>
                  <a:schemeClr val="tx1"/>
                </a:solidFill>
                <a:latin typeface="Century Gothic Bold"/>
                <a:cs typeface="Verdana"/>
              </a:rPr>
              <a:t>/10/2018</a:t>
            </a:r>
            <a:endParaRPr lang="en-US" sz="1400" kern="0" dirty="0">
              <a:solidFill>
                <a:schemeClr val="tx1"/>
              </a:solidFill>
              <a:latin typeface="Century Gothic Bold"/>
              <a:cs typeface="Verdana"/>
            </a:endParaRPr>
          </a:p>
        </p:txBody>
      </p:sp>
      <p:pic>
        <p:nvPicPr>
          <p:cNvPr id="7" name="Picture 6" descr="logo.png"/>
          <p:cNvPicPr>
            <a:picLocks noChangeAspect="1"/>
          </p:cNvPicPr>
          <p:nvPr/>
        </p:nvPicPr>
        <p:blipFill>
          <a:blip r:embed="rId2"/>
          <a:stretch>
            <a:fillRect/>
          </a:stretch>
        </p:blipFill>
        <p:spPr>
          <a:xfrm>
            <a:off x="3200399" y="914400"/>
            <a:ext cx="2802523" cy="1524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1081" r="75238"/>
          <a:stretch/>
        </p:blipFill>
        <p:spPr>
          <a:xfrm>
            <a:off x="1295400" y="1066800"/>
            <a:ext cx="1981200" cy="4724400"/>
          </a:xfrm>
          <a:prstGeom prst="rect">
            <a:avLst/>
          </a:prstGeom>
        </p:spPr>
      </p:pic>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752600" y="4572000"/>
            <a:ext cx="1219200" cy="1219200"/>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3333" t="21081" r="20477"/>
          <a:stretch/>
        </p:blipFill>
        <p:spPr>
          <a:xfrm>
            <a:off x="4876800" y="1066800"/>
            <a:ext cx="1295400" cy="47244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762" t="21081" r="55238"/>
          <a:stretch/>
        </p:blipFill>
        <p:spPr>
          <a:xfrm>
            <a:off x="3276600" y="1066800"/>
            <a:ext cx="1600200" cy="4724400"/>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9524" t="21081"/>
          <a:stretch/>
        </p:blipFill>
        <p:spPr>
          <a:xfrm>
            <a:off x="6172200" y="1066800"/>
            <a:ext cx="1638300" cy="4724400"/>
          </a:xfrm>
          <a:prstGeom prst="rect">
            <a:avLst/>
          </a:prstGeom>
        </p:spPr>
      </p:pic>
      <p:sp>
        <p:nvSpPr>
          <p:cNvPr id="7" name="TextBox 6"/>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CÁC CÔNG CỤ</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5679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78719"/>
            <a:ext cx="7848600" cy="450056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2209800"/>
            <a:ext cx="1600200" cy="1600200"/>
          </a:xfrm>
          <a:prstGeom prst="rect">
            <a:avLst/>
          </a:prstGeom>
        </p:spPr>
      </p:pic>
      <p:sp>
        <p:nvSpPr>
          <p:cNvPr id="4" name="TextBox 3"/>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CI SERVER</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72466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43000"/>
            <a:ext cx="8920303" cy="4648200"/>
          </a:xfrm>
          <a:prstGeom prst="rect">
            <a:avLst/>
          </a:prstGeom>
        </p:spPr>
      </p:pic>
      <p:sp>
        <p:nvSpPr>
          <p:cNvPr id="3" name="TextBox 2"/>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CI SERVER</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41893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066800"/>
            <a:ext cx="7772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cs typeface="Times New Roman" pitchFamily="18" charset="0"/>
              </a:rPr>
              <a:t>CD – Continuous Delivery/Continuous</a:t>
            </a:r>
            <a:r>
              <a:rPr kumimoji="0" lang="en-US" sz="2000" b="0" i="0" u="none" strike="noStrike" kern="1200" cap="none" spc="0" normalizeH="0" noProof="0" dirty="0" smtClean="0">
                <a:ln>
                  <a:noFill/>
                </a:ln>
                <a:solidFill>
                  <a:prstClr val="black"/>
                </a:solidFill>
                <a:effectLst/>
                <a:uLnTx/>
                <a:uFillTx/>
                <a:latin typeface="Times New Roman" pitchFamily="18" charset="0"/>
                <a:cs typeface="Times New Roman" pitchFamily="18" charset="0"/>
              </a:rPr>
              <a:t> Deployment</a:t>
            </a:r>
            <a:endParaRPr kumimoji="0" lang="en-US" sz="2000" b="0" i="0" u="none" strike="noStrike" kern="1200" cap="none" spc="0" normalizeH="0" baseline="0" noProof="0" dirty="0" smtClean="0">
              <a:ln>
                <a:noFill/>
              </a:ln>
              <a:solidFill>
                <a:prstClr val="black"/>
              </a:solidFill>
              <a:effectLst/>
              <a:uLnTx/>
              <a:uFillTx/>
              <a:latin typeface="Times New Roman" pitchFamily="18" charset="0"/>
              <a:cs typeface="Times New Roman" pitchFamily="18" charset="0"/>
            </a:endParaRPr>
          </a:p>
        </p:txBody>
      </p:sp>
      <p:sp>
        <p:nvSpPr>
          <p:cNvPr id="5" name="TextBox 4"/>
          <p:cNvSpPr txBox="1"/>
          <p:nvPr/>
        </p:nvSpPr>
        <p:spPr>
          <a:xfrm>
            <a:off x="533400" y="5181600"/>
            <a:ext cx="8077200" cy="1015663"/>
          </a:xfrm>
          <a:prstGeom prst="rect">
            <a:avLst/>
          </a:prstGeom>
          <a:noFill/>
        </p:spPr>
        <p:txBody>
          <a:bodyPr wrap="square" rtlCol="0">
            <a:spAutoFit/>
          </a:bodyPr>
          <a:lstStyle/>
          <a:p>
            <a:pPr algn="just"/>
            <a:r>
              <a:rPr lang="en-US" sz="2000" dirty="0">
                <a:solidFill>
                  <a:prstClr val="black"/>
                </a:solidFill>
                <a:latin typeface="Times New Roman" pitchFamily="18" charset="0"/>
                <a:cs typeface="Times New Roman" pitchFamily="18" charset="0"/>
              </a:rPr>
              <a:t>Continuous </a:t>
            </a:r>
            <a:r>
              <a:rPr lang="en-US" sz="2000" dirty="0" smtClean="0">
                <a:solidFill>
                  <a:prstClr val="black"/>
                </a:solidFill>
                <a:latin typeface="Times New Roman" pitchFamily="18" charset="0"/>
                <a:cs typeface="Times New Roman" pitchFamily="18" charset="0"/>
              </a:rPr>
              <a:t>Delivery (</a:t>
            </a:r>
            <a:r>
              <a:rPr lang="en-US" sz="2000" dirty="0" err="1" smtClean="0">
                <a:solidFill>
                  <a:prstClr val="black"/>
                </a:solidFill>
                <a:latin typeface="Times New Roman" pitchFamily="18" charset="0"/>
                <a:cs typeface="Times New Roman" pitchFamily="18" charset="0"/>
              </a:rPr>
              <a:t>Phát</a:t>
            </a:r>
            <a:r>
              <a:rPr lang="en-US" sz="2000" dirty="0" smtClean="0">
                <a:solidFill>
                  <a:prstClr val="black"/>
                </a:solidFill>
                <a:latin typeface="Times New Roman" pitchFamily="18" charset="0"/>
                <a:cs typeface="Times New Roman" pitchFamily="18" charset="0"/>
              </a:rPr>
              <a:t> </a:t>
            </a:r>
            <a:r>
              <a:rPr lang="en-US" sz="2000" dirty="0" err="1">
                <a:solidFill>
                  <a:prstClr val="black"/>
                </a:solidFill>
                <a:latin typeface="Times New Roman" pitchFamily="18" charset="0"/>
                <a:cs typeface="Times New Roman" pitchFamily="18" charset="0"/>
              </a:rPr>
              <a:t>hành</a:t>
            </a:r>
            <a:r>
              <a:rPr lang="en-US" sz="2000" dirty="0">
                <a:solidFill>
                  <a:prstClr val="black"/>
                </a:solidFill>
                <a:latin typeface="Times New Roman" pitchFamily="18" charset="0"/>
                <a:cs typeface="Times New Roman" pitchFamily="18" charset="0"/>
              </a:rPr>
              <a:t> </a:t>
            </a:r>
            <a:r>
              <a:rPr lang="en-US" sz="2000" dirty="0" err="1">
                <a:solidFill>
                  <a:prstClr val="black"/>
                </a:solidFill>
                <a:latin typeface="Times New Roman" pitchFamily="18" charset="0"/>
                <a:cs typeface="Times New Roman" pitchFamily="18" charset="0"/>
              </a:rPr>
              <a:t>liên</a:t>
            </a:r>
            <a:r>
              <a:rPr lang="en-US" sz="2000" dirty="0">
                <a:solidFill>
                  <a:prstClr val="black"/>
                </a:solidFill>
                <a:latin typeface="Times New Roman" pitchFamily="18" charset="0"/>
                <a:cs typeface="Times New Roman" pitchFamily="18" charset="0"/>
              </a:rPr>
              <a:t> </a:t>
            </a:r>
            <a:r>
              <a:rPr lang="en-US" sz="2000" dirty="0" err="1" smtClean="0">
                <a:solidFill>
                  <a:prstClr val="black"/>
                </a:solidFill>
                <a:latin typeface="Times New Roman" pitchFamily="18" charset="0"/>
                <a:cs typeface="Times New Roman" pitchFamily="18" charset="0"/>
              </a:rPr>
              <a:t>tục</a:t>
            </a:r>
            <a:r>
              <a:rPr lang="en-US" sz="2000" dirty="0" smtClean="0">
                <a:solidFill>
                  <a:prstClr val="black"/>
                </a:solidFill>
                <a:latin typeface="Times New Roman" pitchFamily="18" charset="0"/>
                <a:cs typeface="Times New Roman" pitchFamily="18" charset="0"/>
              </a:rPr>
              <a:t>) </a:t>
            </a:r>
            <a:r>
              <a:rPr lang="en-US" sz="2000" dirty="0">
                <a:latin typeface="Times New Roman" panose="02020603050405020304" pitchFamily="18" charset="0"/>
                <a:cs typeface="Times New Roman" panose="02020603050405020304" pitchFamily="18" charset="0"/>
              </a:rPr>
              <a:t>l</a:t>
            </a:r>
            <a:r>
              <a:rPr lang="vi-VN" sz="2000" dirty="0" smtClean="0">
                <a:latin typeface="Times New Roman" panose="02020603050405020304" pitchFamily="18" charset="0"/>
                <a:cs typeface="Times New Roman" panose="02020603050405020304" pitchFamily="18" charset="0"/>
              </a:rPr>
              <a:t>à </a:t>
            </a:r>
            <a:r>
              <a:rPr lang="vi-VN" sz="2000" dirty="0">
                <a:latin typeface="Times New Roman" panose="02020603050405020304" pitchFamily="18" charset="0"/>
                <a:cs typeface="Times New Roman" panose="02020603050405020304" pitchFamily="18" charset="0"/>
              </a:rPr>
              <a:t>1 tập hợp các kỹ thuật nhằm đảm bảo việc triển khai tích hợp </a:t>
            </a:r>
            <a:r>
              <a:rPr lang="en-US" sz="2000" dirty="0" smtClean="0">
                <a:latin typeface="Times New Roman" panose="02020603050405020304" pitchFamily="18" charset="0"/>
                <a:cs typeface="Times New Roman" panose="02020603050405020304" pitchFamily="18" charset="0"/>
              </a:rPr>
              <a:t>source </a:t>
            </a:r>
            <a:r>
              <a:rPr lang="vi-VN" sz="2000" dirty="0" smtClean="0">
                <a:latin typeface="Times New Roman" panose="02020603050405020304" pitchFamily="18" charset="0"/>
                <a:cs typeface="Times New Roman" panose="02020603050405020304" pitchFamily="18" charset="0"/>
              </a:rPr>
              <a:t>code</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mọi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thay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đổi</a:t>
            </a:r>
            <a:r>
              <a:rPr lang="vi-VN" sz="2000" dirty="0" smtClean="0">
                <a:latin typeface="Times New Roman" panose="02020603050405020304" pitchFamily="18" charset="0"/>
                <a:cs typeface="Times New Roman" panose="02020603050405020304" pitchFamily="18" charset="0"/>
              </a:rPr>
              <a:t> t</a:t>
            </a:r>
            <a:r>
              <a:rPr lang="en-US" sz="2000" dirty="0" err="1" smtClean="0">
                <a:latin typeface="Times New Roman" panose="02020603050405020304" pitchFamily="18" charset="0"/>
                <a:cs typeface="Times New Roman" panose="02020603050405020304" pitchFamily="18" charset="0"/>
              </a:rPr>
              <a:t>rên</a:t>
            </a:r>
            <a:r>
              <a:rPr lang="vi-VN" sz="2000" dirty="0" smtClean="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môi trường </a:t>
            </a:r>
            <a:r>
              <a:rPr lang="vi-VN" sz="2000" b="1" dirty="0" smtClean="0">
                <a:latin typeface="Times New Roman" panose="02020603050405020304" pitchFamily="18" charset="0"/>
                <a:cs typeface="Times New Roman" panose="02020603050405020304" pitchFamily="18" charset="0"/>
              </a:rPr>
              <a:t>staging</a:t>
            </a:r>
            <a:r>
              <a:rPr lang="en-US" sz="2000" b="1" dirty="0" smtClean="0">
                <a:latin typeface="Times New Roman" panose="02020603050405020304" pitchFamily="18" charset="0"/>
                <a:cs typeface="Times New Roman" panose="02020603050405020304" pitchFamily="18" charset="0"/>
              </a:rPr>
              <a:t>/testing</a:t>
            </a:r>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33400" y="1600200"/>
            <a:ext cx="8153400" cy="1015663"/>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CD là Continuous Delivery hay Continuous Deployment thì phụ thuộc vào cách thức mà nó triển khai trai trên môi trường </a:t>
            </a:r>
            <a:r>
              <a:rPr lang="vi-VN" sz="2000" b="1" dirty="0">
                <a:latin typeface="Times New Roman" panose="02020603050405020304" pitchFamily="18" charset="0"/>
                <a:cs typeface="Times New Roman" panose="02020603050405020304" pitchFamily="18" charset="0"/>
              </a:rPr>
              <a:t>production</a:t>
            </a:r>
            <a:r>
              <a:rPr lang="vi-VN" sz="2000" dirty="0">
                <a:latin typeface="Times New Roman" panose="02020603050405020304" pitchFamily="18" charset="0"/>
                <a:cs typeface="Times New Roman" panose="02020603050405020304" pitchFamily="18" charset="0"/>
              </a:rPr>
              <a:t> hay </a:t>
            </a:r>
            <a:r>
              <a:rPr lang="vi-VN" sz="2000" dirty="0" smtClean="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staging</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a:t>
            </a:r>
            <a:endParaRPr kumimoji="0" lang="en-US" sz="2000" b="0" i="0" u="none" strike="noStrike" kern="1200" cap="none" spc="0" normalizeH="0" baseline="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CD</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1000" b="51667"/>
          <a:stretch/>
        </p:blipFill>
        <p:spPr>
          <a:xfrm>
            <a:off x="597310" y="2749153"/>
            <a:ext cx="8001000" cy="2209800"/>
          </a:xfrm>
          <a:prstGeom prst="rect">
            <a:avLst/>
          </a:prstGeom>
        </p:spPr>
      </p:pic>
    </p:spTree>
    <p:extLst>
      <p:ext uri="{BB962C8B-B14F-4D97-AF65-F5344CB8AC3E}">
        <p14:creationId xmlns:p14="http://schemas.microsoft.com/office/powerpoint/2010/main" val="1372523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3873668"/>
            <a:ext cx="8001000" cy="1015663"/>
          </a:xfrm>
          <a:prstGeom prst="rect">
            <a:avLst/>
          </a:prstGeom>
          <a:noFill/>
        </p:spPr>
        <p:txBody>
          <a:bodyPr wrap="square" rtlCol="0">
            <a:spAutoFit/>
          </a:bodyPr>
          <a:lstStyle/>
          <a:p>
            <a:pPr lvl="0" algn="just"/>
            <a:r>
              <a:rPr lang="en-US" sz="2000" dirty="0">
                <a:solidFill>
                  <a:prstClr val="black"/>
                </a:solidFill>
                <a:latin typeface="Times New Roman" pitchFamily="18" charset="0"/>
                <a:cs typeface="Times New Roman" pitchFamily="18" charset="0"/>
              </a:rPr>
              <a:t>Continuous </a:t>
            </a:r>
            <a:r>
              <a:rPr lang="en-US" sz="2000" dirty="0" smtClean="0">
                <a:solidFill>
                  <a:prstClr val="black"/>
                </a:solidFill>
                <a:latin typeface="Times New Roman" pitchFamily="18" charset="0"/>
                <a:cs typeface="Times New Roman" pitchFamily="18" charset="0"/>
              </a:rPr>
              <a:t>Deployment (</a:t>
            </a:r>
            <a:r>
              <a:rPr lang="en-US" sz="2000" dirty="0" err="1" smtClean="0">
                <a:solidFill>
                  <a:prstClr val="black"/>
                </a:solidFill>
                <a:latin typeface="Times New Roman" pitchFamily="18" charset="0"/>
                <a:cs typeface="Times New Roman" pitchFamily="18" charset="0"/>
              </a:rPr>
              <a:t>Triển</a:t>
            </a:r>
            <a:r>
              <a:rPr lang="en-US" sz="2000" dirty="0" smtClean="0">
                <a:solidFill>
                  <a:prstClr val="black"/>
                </a:solidFill>
                <a:latin typeface="Times New Roman" pitchFamily="18" charset="0"/>
                <a:cs typeface="Times New Roman" pitchFamily="18" charset="0"/>
              </a:rPr>
              <a:t> </a:t>
            </a:r>
            <a:r>
              <a:rPr lang="en-US" sz="2000" dirty="0" err="1">
                <a:solidFill>
                  <a:prstClr val="black"/>
                </a:solidFill>
                <a:latin typeface="Times New Roman" pitchFamily="18" charset="0"/>
                <a:cs typeface="Times New Roman" pitchFamily="18" charset="0"/>
              </a:rPr>
              <a:t>khai</a:t>
            </a:r>
            <a:r>
              <a:rPr lang="en-US" sz="2000" dirty="0">
                <a:solidFill>
                  <a:prstClr val="black"/>
                </a:solidFill>
                <a:latin typeface="Times New Roman" pitchFamily="18" charset="0"/>
                <a:cs typeface="Times New Roman" pitchFamily="18" charset="0"/>
              </a:rPr>
              <a:t> </a:t>
            </a:r>
            <a:r>
              <a:rPr lang="en-US" sz="2000" dirty="0" err="1">
                <a:solidFill>
                  <a:prstClr val="black"/>
                </a:solidFill>
                <a:latin typeface="Times New Roman" pitchFamily="18" charset="0"/>
                <a:cs typeface="Times New Roman" pitchFamily="18" charset="0"/>
              </a:rPr>
              <a:t>liên</a:t>
            </a:r>
            <a:r>
              <a:rPr lang="en-US" sz="2000" dirty="0">
                <a:solidFill>
                  <a:prstClr val="black"/>
                </a:solidFill>
                <a:latin typeface="Times New Roman" pitchFamily="18" charset="0"/>
                <a:cs typeface="Times New Roman" pitchFamily="18" charset="0"/>
              </a:rPr>
              <a:t> </a:t>
            </a:r>
            <a:r>
              <a:rPr lang="en-US" sz="2000" dirty="0" err="1" smtClean="0">
                <a:solidFill>
                  <a:prstClr val="black"/>
                </a:solidFill>
                <a:latin typeface="Times New Roman" pitchFamily="18" charset="0"/>
                <a:cs typeface="Times New Roman" pitchFamily="18" charset="0"/>
              </a:rPr>
              <a:t>tục</a:t>
            </a:r>
            <a:r>
              <a:rPr lang="en-US" sz="2000" dirty="0" smtClean="0">
                <a:solidFill>
                  <a:prstClr val="black"/>
                </a:solidFill>
                <a:latin typeface="Times New Roman" pitchFamily="18" charset="0"/>
                <a:cs typeface="Times New Roman" pitchFamily="18" charset="0"/>
              </a:rPr>
              <a:t>) </a:t>
            </a:r>
            <a:r>
              <a:rPr lang="en-US" sz="2000" dirty="0">
                <a:latin typeface="Times New Roman" panose="02020603050405020304" pitchFamily="18" charset="0"/>
                <a:cs typeface="Times New Roman" panose="02020603050405020304" pitchFamily="18" charset="0"/>
              </a:rPr>
              <a:t>l</a:t>
            </a:r>
            <a:r>
              <a:rPr lang="vi-VN" sz="2000" dirty="0" smtClean="0">
                <a:latin typeface="Times New Roman" panose="02020603050405020304" pitchFamily="18" charset="0"/>
                <a:cs typeface="Times New Roman" panose="02020603050405020304" pitchFamily="18" charset="0"/>
              </a:rPr>
              <a:t>à </a:t>
            </a:r>
            <a:r>
              <a:rPr lang="vi-VN" sz="2000" dirty="0">
                <a:latin typeface="Times New Roman" panose="02020603050405020304" pitchFamily="18" charset="0"/>
                <a:cs typeface="Times New Roman" panose="02020603050405020304" pitchFamily="18" charset="0"/>
              </a:rPr>
              <a:t>1 bước phát triển của Coninuous Delivery, giúp hoàn tất giai đoạn </a:t>
            </a:r>
            <a:r>
              <a:rPr lang="en-US" sz="2000" dirty="0" err="1" smtClean="0">
                <a:latin typeface="Times New Roman" panose="02020603050405020304" pitchFamily="18" charset="0"/>
                <a:cs typeface="Times New Roman" panose="02020603050405020304" pitchFamily="18" charset="0"/>
              </a:rPr>
              <a:t>triển</a:t>
            </a:r>
            <a:r>
              <a:rPr lang="vi-VN" sz="2000" dirty="0" smtClean="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khai từ môi trường </a:t>
            </a:r>
            <a:r>
              <a:rPr lang="vi-VN" sz="2000" b="1" dirty="0">
                <a:latin typeface="Times New Roman" panose="02020603050405020304" pitchFamily="18" charset="0"/>
                <a:cs typeface="Times New Roman" panose="02020603050405020304" pitchFamily="18" charset="0"/>
              </a:rPr>
              <a:t> staging</a:t>
            </a:r>
            <a:r>
              <a:rPr lang="en-US" sz="2000" b="1" dirty="0" smtClean="0">
                <a:latin typeface="Times New Roman" panose="02020603050405020304" pitchFamily="18" charset="0"/>
                <a:cs typeface="Times New Roman" panose="02020603050405020304" pitchFamily="18" charset="0"/>
              </a:rPr>
              <a:t>/testing</a:t>
            </a:r>
            <a:r>
              <a:rPr lang="en-US" sz="2000" dirty="0" smtClean="0">
                <a:latin typeface="Times New Roman" panose="02020603050405020304" pitchFamily="18" charset="0"/>
                <a:cs typeface="Times New Roman" panose="02020603050405020304" pitchFamily="18" charset="0"/>
              </a:rPr>
              <a:t> -&gt;</a:t>
            </a:r>
            <a:r>
              <a:rPr lang="vi-VN" sz="2000" dirty="0">
                <a:latin typeface="Times New Roman" panose="02020603050405020304" pitchFamily="18" charset="0"/>
                <a:cs typeface="Times New Roman" panose="02020603050405020304" pitchFamily="18" charset="0"/>
              </a:rPr>
              <a:t> </a:t>
            </a:r>
            <a:r>
              <a:rPr lang="vi-VN" sz="2000" b="1" dirty="0" smtClean="0">
                <a:latin typeface="Times New Roman" panose="02020603050405020304" pitchFamily="18" charset="0"/>
                <a:cs typeface="Times New Roman" panose="02020603050405020304" pitchFamily="18" charset="0"/>
              </a:rPr>
              <a:t>production</a:t>
            </a:r>
            <a:endParaRPr kumimoji="0" lang="en-US" sz="2000" i="0" u="none" strike="noStrike" kern="1200" cap="none" spc="0" normalizeH="0" baseline="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Box 7"/>
          <p:cNvSpPr txBox="1"/>
          <p:nvPr/>
        </p:nvSpPr>
        <p:spPr>
          <a:xfrm>
            <a:off x="538316" y="5181600"/>
            <a:ext cx="8001000" cy="707886"/>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CD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a:t>
            </a:r>
            <a:r>
              <a:rPr lang="vi-VN" sz="2000" dirty="0" smtClean="0">
                <a:latin typeface="Times New Roman" panose="02020603050405020304" pitchFamily="18" charset="0"/>
                <a:cs typeface="Times New Roman" panose="02020603050405020304" pitchFamily="18" charset="0"/>
              </a:rPr>
              <a:t>ự </a:t>
            </a:r>
            <a:r>
              <a:rPr lang="vi-VN" sz="2000" dirty="0">
                <a:latin typeface="Times New Roman" panose="02020603050405020304" pitchFamily="18" charset="0"/>
                <a:cs typeface="Times New Roman" panose="02020603050405020304" pitchFamily="18" charset="0"/>
              </a:rPr>
              <a:t>động hóa các </a:t>
            </a:r>
            <a:r>
              <a:rPr lang="vi-VN" sz="2000" dirty="0" smtClean="0">
                <a:latin typeface="Times New Roman" panose="02020603050405020304" pitchFamily="18" charset="0"/>
                <a:cs typeface="Times New Roman" panose="02020603050405020304" pitchFamily="18" charset="0"/>
              </a:rPr>
              <a:t>bước kiểm tra</a:t>
            </a:r>
            <a:r>
              <a:rPr lang="en-US" sz="2000" dirty="0" smtClean="0">
                <a:latin typeface="Times New Roman" panose="02020603050405020304" pitchFamily="18" charset="0"/>
                <a:cs typeface="Times New Roman" panose="02020603050405020304" pitchFamily="18" charset="0"/>
              </a:rPr>
              <a:t> source code</a:t>
            </a:r>
            <a:r>
              <a:rPr lang="vi-VN" sz="2000" dirty="0" smtClean="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 </a:t>
            </a:r>
            <a:r>
              <a:rPr lang="en-US" sz="2000" dirty="0" smtClean="0">
                <a:latin typeface="Times New Roman" panose="02020603050405020304" pitchFamily="18" charset="0"/>
                <a:cs typeface="Times New Roman" panose="02020603050405020304" pitchFamily="18" charset="0"/>
              </a:rPr>
              <a:t> deploy </a:t>
            </a:r>
            <a:r>
              <a:rPr lang="en-US" sz="2000" dirty="0" err="1" smtClean="0">
                <a:latin typeface="Times New Roman" panose="02020603050405020304" pitchFamily="18" charset="0"/>
                <a:cs typeface="Times New Roman" panose="02020603050405020304" pitchFamily="18" charset="0"/>
              </a:rPr>
              <a:t>lên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môi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production</a:t>
            </a:r>
            <a:r>
              <a:rPr lang="vi-VN" sz="2000" dirty="0">
                <a:latin typeface="Times New Roman" panose="02020603050405020304" pitchFamily="18" charset="0"/>
                <a:cs typeface="Times New Roman" panose="02020603050405020304" pitchFamily="18" charset="0"/>
              </a:rPr>
              <a:t> hay  </a:t>
            </a:r>
            <a:r>
              <a:rPr lang="vi-VN" sz="2000" b="1" dirty="0">
                <a:latin typeface="Times New Roman" panose="02020603050405020304" pitchFamily="18" charset="0"/>
                <a:cs typeface="Times New Roman" panose="02020603050405020304" pitchFamily="18" charset="0"/>
              </a:rPr>
              <a:t>staging</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CD</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48333" r="-500"/>
          <a:stretch/>
        </p:blipFill>
        <p:spPr>
          <a:xfrm>
            <a:off x="533400" y="1140022"/>
            <a:ext cx="7829550" cy="2441377"/>
          </a:xfrm>
          <a:prstGeom prst="rect">
            <a:avLst/>
          </a:prstGeom>
        </p:spPr>
      </p:pic>
    </p:spTree>
    <p:extLst>
      <p:ext uri="{BB962C8B-B14F-4D97-AF65-F5344CB8AC3E}">
        <p14:creationId xmlns:p14="http://schemas.microsoft.com/office/powerpoint/2010/main" val="38601889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00" b="51667"/>
          <a:stretch/>
        </p:blipFill>
        <p:spPr>
          <a:xfrm>
            <a:off x="876300" y="1143000"/>
            <a:ext cx="7543800" cy="22098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333" r="-500"/>
          <a:stretch/>
        </p:blipFill>
        <p:spPr>
          <a:xfrm>
            <a:off x="876300" y="3505200"/>
            <a:ext cx="7658100" cy="2362200"/>
          </a:xfrm>
          <a:prstGeom prst="rect">
            <a:avLst/>
          </a:prstGeom>
        </p:spPr>
      </p:pic>
      <p:sp>
        <p:nvSpPr>
          <p:cNvPr id="4" name="TextBox 3"/>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CD</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3095048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43000"/>
            <a:ext cx="8001000"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hành</a:t>
            </a:r>
            <a:r>
              <a:rPr lang="en-US" sz="2400" dirty="0" smtClean="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r>
              <a:rPr lang="en-US" sz="2400" dirty="0">
                <a:latin typeface="Times New Roman" panose="02020603050405020304" pitchFamily="18" charset="0"/>
                <a:cs typeface="Times New Roman" panose="02020603050405020304" pitchFamily="18" charset="0"/>
              </a:rPr>
              <a:t> PHẢI </a:t>
            </a:r>
            <a:r>
              <a:rPr lang="en-US" sz="2400" dirty="0" err="1">
                <a:latin typeface="Times New Roman" panose="02020603050405020304" pitchFamily="18" charset="0"/>
                <a:cs typeface="Times New Roman" panose="02020603050405020304" pitchFamily="18" charset="0"/>
              </a:rPr>
              <a:t>lặp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cậy</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57200" y="21336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57200" y="2762310"/>
            <a:ext cx="8001000"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Thất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bại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thường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xuyên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lặp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lại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tục</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51338" y="33528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Giữ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trong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tầm</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soát</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51338" y="3920165"/>
            <a:ext cx="8001000" cy="461665"/>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Chất lượng tích hợp</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1338" y="4495732"/>
            <a:ext cx="8001000" cy="461665"/>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Mọi người đều có trách nhiệm cho quá trình phát hành</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51338" y="50614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endParaRPr lang="en-US"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NGUYÊN LÝ TRONG CD</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38199"/>
            <a:ext cx="3810000" cy="3032449"/>
          </a:xfrm>
          <a:prstGeom prst="rect">
            <a:avLst/>
          </a:prstGeom>
        </p:spPr>
      </p:pic>
      <p:sp>
        <p:nvSpPr>
          <p:cNvPr id="5" name="TextBox 4"/>
          <p:cNvSpPr txBox="1"/>
          <p:nvPr/>
        </p:nvSpPr>
        <p:spPr>
          <a:xfrm>
            <a:off x="4419600" y="1263789"/>
            <a:ext cx="4114800" cy="707886"/>
          </a:xfrm>
          <a:prstGeom prst="rect">
            <a:avLst/>
          </a:prstGeom>
          <a:noFill/>
        </p:spPr>
        <p:txBody>
          <a:bodyPr wrap="square" rtlCol="0">
            <a:spAutoFit/>
          </a:bodyPr>
          <a:lstStyle/>
          <a:p>
            <a:r>
              <a:rPr lang="vi-VN" sz="2000" dirty="0">
                <a:latin typeface="+mj-lt"/>
              </a:rPr>
              <a:t>Tiền thân là Hudson được viết bởi Kosuke Kawaguchi tại </a:t>
            </a:r>
            <a:r>
              <a:rPr lang="vi-VN" sz="2000" dirty="0" smtClean="0">
                <a:latin typeface="+mj-lt"/>
              </a:rPr>
              <a:t>Sun</a:t>
            </a:r>
            <a:r>
              <a:rPr lang="en-US" sz="2000" dirty="0" smtClean="0">
                <a:latin typeface="+mj-lt"/>
              </a:rPr>
              <a:t> 2004</a:t>
            </a:r>
            <a:endParaRPr lang="en-US" sz="2000" dirty="0">
              <a:latin typeface="+mj-lt"/>
            </a:endParaRPr>
          </a:p>
        </p:txBody>
      </p:sp>
      <p:sp>
        <p:nvSpPr>
          <p:cNvPr id="7" name="TextBox 6"/>
          <p:cNvSpPr txBox="1"/>
          <p:nvPr/>
        </p:nvSpPr>
        <p:spPr>
          <a:xfrm>
            <a:off x="4419600" y="2335373"/>
            <a:ext cx="4114800" cy="400110"/>
          </a:xfrm>
          <a:prstGeom prst="rect">
            <a:avLst/>
          </a:prstGeom>
          <a:noFill/>
        </p:spPr>
        <p:txBody>
          <a:bodyPr wrap="square" rtlCol="0">
            <a:spAutoFit/>
          </a:bodyPr>
          <a:lstStyle/>
          <a:p>
            <a:r>
              <a:rPr lang="en-US" sz="2000" dirty="0" smtClean="0">
                <a:latin typeface="+mj-lt"/>
                <a:cs typeface="Times New Roman" panose="02020603050405020304" pitchFamily="18" charset="0"/>
              </a:rPr>
              <a:t>2010 </a:t>
            </a:r>
            <a:r>
              <a:rPr lang="en-US" sz="2000" dirty="0" err="1" smtClean="0">
                <a:latin typeface="+mj-lt"/>
                <a:cs typeface="Times New Roman" panose="02020603050405020304" pitchFamily="18" charset="0"/>
              </a:rPr>
              <a:t>đổi</a:t>
            </a:r>
            <a:r>
              <a:rPr lang="en-US" sz="2000" dirty="0" smtClean="0">
                <a:latin typeface="+mj-lt"/>
                <a:cs typeface="Times New Roman" panose="02020603050405020304" pitchFamily="18" charset="0"/>
              </a:rPr>
              <a:t> </a:t>
            </a:r>
            <a:r>
              <a:rPr lang="en-US" sz="2000" dirty="0" err="1" smtClean="0">
                <a:latin typeface="+mj-lt"/>
                <a:cs typeface="Times New Roman" panose="02020603050405020304" pitchFamily="18" charset="0"/>
              </a:rPr>
              <a:t>tên</a:t>
            </a:r>
            <a:r>
              <a:rPr lang="en-US" sz="2000" dirty="0" smtClean="0">
                <a:latin typeface="+mj-lt"/>
                <a:cs typeface="Times New Roman" panose="02020603050405020304" pitchFamily="18" charset="0"/>
              </a:rPr>
              <a:t> </a:t>
            </a:r>
            <a:r>
              <a:rPr lang="en-US" sz="2000" dirty="0" err="1" smtClean="0">
                <a:latin typeface="+mj-lt"/>
                <a:cs typeface="Times New Roman" panose="02020603050405020304" pitchFamily="18" charset="0"/>
              </a:rPr>
              <a:t>là</a:t>
            </a:r>
            <a:r>
              <a:rPr lang="en-US" sz="2000" dirty="0" smtClean="0">
                <a:latin typeface="+mj-lt"/>
                <a:cs typeface="Times New Roman" panose="02020603050405020304" pitchFamily="18" charset="0"/>
              </a:rPr>
              <a:t> Jenkins</a:t>
            </a:r>
            <a:endParaRPr lang="en-US" sz="2000" dirty="0">
              <a:latin typeface="+mj-lt"/>
              <a:cs typeface="Times New Roman" panose="02020603050405020304" pitchFamily="18" charset="0"/>
            </a:endParaRPr>
          </a:p>
        </p:txBody>
      </p:sp>
      <p:sp>
        <p:nvSpPr>
          <p:cNvPr id="8" name="TextBox 7"/>
          <p:cNvSpPr txBox="1"/>
          <p:nvPr/>
        </p:nvSpPr>
        <p:spPr>
          <a:xfrm>
            <a:off x="533399" y="4347158"/>
            <a:ext cx="7971503" cy="400110"/>
          </a:xfrm>
          <a:prstGeom prst="rect">
            <a:avLst/>
          </a:prstGeom>
          <a:noFill/>
        </p:spPr>
        <p:txBody>
          <a:bodyPr wrap="square" rtlCol="0">
            <a:spAutoFit/>
          </a:bodyPr>
          <a:lstStyle/>
          <a:p>
            <a:r>
              <a:rPr lang="en-US" sz="2000" dirty="0" err="1">
                <a:latin typeface="+mj-lt"/>
                <a:cs typeface="Times New Roman" panose="02020603050405020304" pitchFamily="18" charset="0"/>
              </a:rPr>
              <a:t>Là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một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ứng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dụng</a:t>
            </a:r>
            <a:r>
              <a:rPr lang="en-US" sz="2000" dirty="0">
                <a:latin typeface="+mj-lt"/>
                <a:cs typeface="Times New Roman" panose="02020603050405020304" pitchFamily="18" charset="0"/>
              </a:rPr>
              <a:t> web </a:t>
            </a:r>
            <a:r>
              <a:rPr lang="en-US" sz="2000" dirty="0" smtClean="0">
                <a:latin typeface="+mj-lt"/>
                <a:cs typeface="Times New Roman" panose="02020603050405020304" pitchFamily="18" charset="0"/>
              </a:rPr>
              <a:t>application, </a:t>
            </a:r>
            <a:r>
              <a:rPr lang="en-US" sz="2000" dirty="0" err="1" smtClean="0">
                <a:latin typeface="+mj-lt"/>
                <a:cs typeface="Times New Roman" panose="02020603050405020304" pitchFamily="18" charset="0"/>
              </a:rPr>
              <a:t>đóng</a:t>
            </a:r>
            <a:r>
              <a:rPr lang="en-US" sz="2000" dirty="0" smtClean="0">
                <a:latin typeface="+mj-lt"/>
                <a:cs typeface="Times New Roman" panose="02020603050405020304" pitchFamily="18" charset="0"/>
              </a:rPr>
              <a:t> </a:t>
            </a:r>
            <a:r>
              <a:rPr lang="en-US" sz="2000" dirty="0" err="1">
                <a:latin typeface="+mj-lt"/>
                <a:cs typeface="Times New Roman" panose="02020603050405020304" pitchFamily="18" charset="0"/>
              </a:rPr>
              <a:t>vai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trò</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máy</a:t>
            </a:r>
            <a:r>
              <a:rPr lang="en-US" sz="2000" dirty="0">
                <a:latin typeface="+mj-lt"/>
                <a:cs typeface="Times New Roman" panose="02020603050405020304" pitchFamily="18" charset="0"/>
              </a:rPr>
              <a:t> </a:t>
            </a:r>
            <a:r>
              <a:rPr lang="en-US" sz="2000" dirty="0" err="1" smtClean="0">
                <a:latin typeface="+mj-lt"/>
                <a:cs typeface="Times New Roman" panose="02020603050405020304" pitchFamily="18" charset="0"/>
              </a:rPr>
              <a:t>chủ</a:t>
            </a:r>
            <a:r>
              <a:rPr lang="en-US" sz="2000" dirty="0" smtClean="0">
                <a:latin typeface="+mj-lt"/>
                <a:cs typeface="Times New Roman" panose="02020603050405020304" pitchFamily="18" charset="0"/>
              </a:rPr>
              <a:t> </a:t>
            </a:r>
            <a:r>
              <a:rPr lang="en-US" sz="2000" dirty="0" err="1" smtClean="0">
                <a:latin typeface="+mj-lt"/>
                <a:cs typeface="Times New Roman" panose="02020603050405020304" pitchFamily="18" charset="0"/>
              </a:rPr>
              <a:t>của</a:t>
            </a:r>
            <a:r>
              <a:rPr lang="en-US" sz="2000" dirty="0" smtClean="0">
                <a:latin typeface="+mj-lt"/>
                <a:cs typeface="Times New Roman" panose="02020603050405020304" pitchFamily="18" charset="0"/>
              </a:rPr>
              <a:t> CI server</a:t>
            </a:r>
            <a:endParaRPr lang="en-US" sz="2000" dirty="0">
              <a:latin typeface="+mj-lt"/>
              <a:cs typeface="Times New Roman" panose="02020603050405020304" pitchFamily="18" charset="0"/>
            </a:endParaRPr>
          </a:p>
        </p:txBody>
      </p:sp>
      <p:sp>
        <p:nvSpPr>
          <p:cNvPr id="9" name="TextBox 8"/>
          <p:cNvSpPr txBox="1"/>
          <p:nvPr/>
        </p:nvSpPr>
        <p:spPr>
          <a:xfrm>
            <a:off x="533399" y="5105400"/>
            <a:ext cx="8001001" cy="400110"/>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CI </a:t>
            </a:r>
            <a:r>
              <a:rPr lang="en-US" sz="2000" dirty="0" smtClean="0">
                <a:latin typeface="Times New Roman" panose="02020603050405020304" pitchFamily="18" charset="0"/>
                <a:cs typeface="Times New Roman" panose="02020603050405020304" pitchFamily="18" charset="0"/>
              </a:rPr>
              <a:t>server </a:t>
            </a:r>
            <a:r>
              <a:rPr lang="en-US" sz="2000" dirty="0" err="1" smtClean="0">
                <a:latin typeface="Times New Roman" panose="02020603050405020304" pitchFamily="18" charset="0"/>
                <a:cs typeface="Times New Roman" panose="02020603050405020304" pitchFamily="18" charset="0"/>
              </a:rPr>
              <a:t>phổ</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biến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nay, đ</a:t>
            </a:r>
            <a:r>
              <a:rPr lang="vi-VN" sz="2000" dirty="0" smtClean="0">
                <a:latin typeface="Times New Roman" panose="02020603050405020304" pitchFamily="18" charset="0"/>
                <a:cs typeface="Times New Roman" panose="02020603050405020304" pitchFamily="18" charset="0"/>
              </a:rPr>
              <a:t>ược </a:t>
            </a:r>
            <a:r>
              <a:rPr lang="vi-VN" sz="2000" dirty="0">
                <a:latin typeface="Times New Roman" panose="02020603050405020304" pitchFamily="18" charset="0"/>
                <a:cs typeface="Times New Roman" panose="02020603050405020304" pitchFamily="18" charset="0"/>
              </a:rPr>
              <a:t>các tổ chức lớn tin </a:t>
            </a:r>
            <a:r>
              <a:rPr lang="vi-VN" sz="2000" dirty="0" smtClean="0">
                <a:latin typeface="Times New Roman" panose="02020603050405020304" pitchFamily="18" charset="0"/>
                <a:cs typeface="Times New Roman" panose="02020603050405020304" pitchFamily="18" charset="0"/>
              </a:rPr>
              <a:t>dùng</a:t>
            </a:r>
            <a:endParaRPr lang="en-US" sz="2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GIỚI THIỆU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645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GIỚI THIỆU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 y="838200"/>
            <a:ext cx="8572500" cy="5334000"/>
          </a:xfrm>
          <a:prstGeom prst="rect">
            <a:avLst/>
          </a:prstGeom>
        </p:spPr>
      </p:pic>
    </p:spTree>
    <p:extLst>
      <p:ext uri="{BB962C8B-B14F-4D97-AF65-F5344CB8AC3E}">
        <p14:creationId xmlns:p14="http://schemas.microsoft.com/office/powerpoint/2010/main" val="1992504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430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gói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451338" y="16764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tảng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dễ</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đặt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nhiều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điều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hành</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57200" y="219081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51338" y="2819400"/>
            <a:ext cx="8001000" cy="461665"/>
          </a:xfrm>
          <a:prstGeom prst="rect">
            <a:avLst/>
          </a:prstGeom>
          <a:noFill/>
        </p:spPr>
        <p:txBody>
          <a:bodyPr wrap="square" rtlCol="0">
            <a:spAutoFit/>
          </a:bodyPr>
          <a:lstStyle/>
          <a:p>
            <a:r>
              <a:rPr lang="vi-VN" sz="2400" dirty="0" smtClean="0">
                <a:latin typeface="Times New Roman" panose="02020603050405020304" pitchFamily="18" charset="0"/>
                <a:cs typeface="Times New Roman" panose="02020603050405020304" pitchFamily="18" charset="0"/>
              </a:rPr>
              <a:t>Dễ mở rộng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cộng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đồng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r>
              <a:rPr lang="en-US" sz="2400" dirty="0" smtClean="0">
                <a:latin typeface="Times New Roman" panose="02020603050405020304" pitchFamily="18" charset="0"/>
                <a:cs typeface="Times New Roman" panose="02020603050405020304" pitchFamily="18" charset="0"/>
              </a:rPr>
              <a:t> plugin </a:t>
            </a:r>
            <a:r>
              <a:rPr lang="en-US" sz="2400" dirty="0" err="1" smtClean="0">
                <a:latin typeface="Times New Roman" panose="02020603050405020304" pitchFamily="18" charset="0"/>
                <a:cs typeface="Times New Roman" panose="02020603050405020304" pitchFamily="18" charset="0"/>
              </a:rPr>
              <a:t>lớn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mạnh</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1338" y="3433135"/>
            <a:ext cx="8083062"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qua </a:t>
            </a:r>
            <a:r>
              <a:rPr lang="en-US" sz="2400" dirty="0" err="1" smtClean="0">
                <a:latin typeface="Times New Roman" panose="02020603050405020304" pitchFamily="18" charset="0"/>
                <a:cs typeface="Times New Roman" panose="02020603050405020304" pitchFamily="18" charset="0"/>
              </a:rPr>
              <a:t>hơn</a:t>
            </a:r>
            <a:r>
              <a:rPr lang="en-US" sz="2400" dirty="0" smtClean="0">
                <a:latin typeface="Times New Roman" panose="02020603050405020304" pitchFamily="18" charset="0"/>
                <a:cs typeface="Times New Roman" panose="02020603050405020304" pitchFamily="18" charset="0"/>
              </a:rPr>
              <a:t> 1000 </a:t>
            </a:r>
            <a:r>
              <a:rPr lang="en-US" sz="2400" dirty="0">
                <a:latin typeface="Times New Roman" panose="02020603050405020304" pitchFamily="18" charset="0"/>
                <a:cs typeface="Times New Roman" panose="02020603050405020304" pitchFamily="18" charset="0"/>
              </a:rPr>
              <a:t>plugin.</a:t>
            </a:r>
          </a:p>
        </p:txBody>
      </p:sp>
      <p:sp>
        <p:nvSpPr>
          <p:cNvPr id="12" name="TextBox 11"/>
          <p:cNvSpPr txBox="1"/>
          <p:nvPr/>
        </p:nvSpPr>
        <p:spPr>
          <a:xfrm>
            <a:off x="451338" y="4507154"/>
            <a:ext cx="8001000"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Mã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nguồn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mở</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miễn</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phí</a:t>
            </a:r>
            <a:endParaRPr lang="en-US"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ĐẶC ĐIỂM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5049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CÁC CÔNG NGHỆ TÍCH HỢP</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7467"/>
          <a:stretch/>
        </p:blipFill>
        <p:spPr>
          <a:xfrm>
            <a:off x="142624" y="838200"/>
            <a:ext cx="8782552" cy="1748322"/>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2533" r="78954"/>
          <a:stretch/>
        </p:blipFill>
        <p:spPr>
          <a:xfrm>
            <a:off x="132848" y="3124200"/>
            <a:ext cx="1848352" cy="23622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956" t="40783" r="60956" b="1750"/>
          <a:stretch/>
        </p:blipFill>
        <p:spPr>
          <a:xfrm>
            <a:off x="1876299" y="3048000"/>
            <a:ext cx="1676400" cy="2362200"/>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0890" t="42533" r="40022"/>
          <a:stretch/>
        </p:blipFill>
        <p:spPr>
          <a:xfrm>
            <a:off x="3609787" y="3124200"/>
            <a:ext cx="1676400" cy="23622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9978" t="42533" r="20934"/>
          <a:stretch/>
        </p:blipFill>
        <p:spPr>
          <a:xfrm>
            <a:off x="5324286" y="3124200"/>
            <a:ext cx="1676400" cy="2362200"/>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9499" t="42533"/>
          <a:stretch/>
        </p:blipFill>
        <p:spPr>
          <a:xfrm>
            <a:off x="7000686" y="3124200"/>
            <a:ext cx="1800476" cy="2362200"/>
          </a:xfrm>
          <a:prstGeom prst="rect">
            <a:avLst/>
          </a:prstGeom>
        </p:spPr>
      </p:pic>
    </p:spTree>
    <p:extLst>
      <p:ext uri="{BB962C8B-B14F-4D97-AF65-F5344CB8AC3E}">
        <p14:creationId xmlns:p14="http://schemas.microsoft.com/office/powerpoint/2010/main" val="332575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8839200" cy="5562600"/>
          </a:xfrm>
          <a:prstGeom prst="rect">
            <a:avLst/>
          </a:prstGeom>
        </p:spPr>
      </p:pic>
      <p:sp>
        <p:nvSpPr>
          <p:cNvPr id="4" name="TextBox 3"/>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CHU TRÌNH JENKINS CI SERVER</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219394"/>
            <a:ext cx="1190791" cy="4001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5308607"/>
            <a:ext cx="3905795" cy="7335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729" y="2679364"/>
            <a:ext cx="1161446" cy="1016265"/>
          </a:xfrm>
          <a:prstGeom prst="rect">
            <a:avLst/>
          </a:prstGeom>
        </p:spPr>
      </p:pic>
      <p:sp>
        <p:nvSpPr>
          <p:cNvPr id="11" name="TextBox 10"/>
          <p:cNvSpPr txBox="1"/>
          <p:nvPr/>
        </p:nvSpPr>
        <p:spPr>
          <a:xfrm>
            <a:off x="4038600" y="2057400"/>
            <a:ext cx="9525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Release</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rot="5134895">
            <a:off x="4900703" y="2964766"/>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Build</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459460" y="3746507"/>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Test</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rot="4847262">
            <a:off x="3548922" y="3103336"/>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Deploy</a:t>
            </a:r>
            <a:endParaRPr lang="en-US" b="1"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3995" y="1770671"/>
            <a:ext cx="2631230" cy="2697377"/>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1583" y="4242846"/>
            <a:ext cx="1495634" cy="1238423"/>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37060">
            <a:off x="2414096" y="2480743"/>
            <a:ext cx="1190791" cy="438211"/>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9952" y="4260750"/>
            <a:ext cx="1543265" cy="981212"/>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8674" y="2745211"/>
            <a:ext cx="776726" cy="776726"/>
          </a:xfrm>
          <a:prstGeom prst="rect">
            <a:avLst/>
          </a:prstGeom>
        </p:spPr>
      </p:pic>
      <p:pic>
        <p:nvPicPr>
          <p:cNvPr id="21" name="Picture 20"/>
          <p:cNvPicPr>
            <a:picLocks noChangeAspect="1"/>
          </p:cNvPicPr>
          <p:nvPr/>
        </p:nvPicPr>
        <p:blipFill rotWithShape="1">
          <a:blip r:embed="rId12">
            <a:extLst>
              <a:ext uri="{28A0092B-C50C-407E-A947-70E740481C1C}">
                <a14:useLocalDpi xmlns:a14="http://schemas.microsoft.com/office/drawing/2010/main" val="0"/>
              </a:ext>
            </a:extLst>
          </a:blip>
          <a:srcRect t="14830"/>
          <a:stretch/>
        </p:blipFill>
        <p:spPr>
          <a:xfrm>
            <a:off x="6913173" y="1371600"/>
            <a:ext cx="1448002" cy="1298168"/>
          </a:xfrm>
          <a:prstGeom prst="rect">
            <a:avLst/>
          </a:prstGeom>
        </p:spPr>
      </p:pic>
      <p:sp>
        <p:nvSpPr>
          <p:cNvPr id="22" name="TextBox 21"/>
          <p:cNvSpPr txBox="1"/>
          <p:nvPr/>
        </p:nvSpPr>
        <p:spPr>
          <a:xfrm>
            <a:off x="6781800" y="1140054"/>
            <a:ext cx="2204376" cy="307777"/>
          </a:xfrm>
          <a:prstGeom prst="rect">
            <a:avLst/>
          </a:prstGeom>
          <a:noFill/>
        </p:spPr>
        <p:txBody>
          <a:bodyPr wrap="square" rtlCol="0">
            <a:spAutoFit/>
          </a:bodyPr>
          <a:lstStyle/>
          <a:p>
            <a:r>
              <a:rPr lang="en-US" sz="1400" b="1" smtClean="0"/>
              <a:t>Staging/Testing </a:t>
            </a:r>
            <a:r>
              <a:rPr lang="en-US" sz="1400" b="1" dirty="0" err="1" smtClean="0"/>
              <a:t>Env</a:t>
            </a:r>
            <a:endParaRPr lang="en-US" sz="1400" b="1" dirty="0"/>
          </a:p>
        </p:txBody>
      </p:sp>
    </p:spTree>
    <p:extLst>
      <p:ext uri="{BB962C8B-B14F-4D97-AF65-F5344CB8AC3E}">
        <p14:creationId xmlns:p14="http://schemas.microsoft.com/office/powerpoint/2010/main" val="29443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ircle(in)">
                                      <p:cBhvr>
                                        <p:cTn id="21" dur="2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438400"/>
            <a:ext cx="6949122" cy="3886200"/>
          </a:xfrm>
          <a:prstGeom prst="rect">
            <a:avLst/>
          </a:prstGeom>
        </p:spPr>
      </p:pic>
      <p:sp>
        <p:nvSpPr>
          <p:cNvPr id="3" name="TextBox 2"/>
          <p:cNvSpPr txBox="1"/>
          <p:nvPr/>
        </p:nvSpPr>
        <p:spPr>
          <a:xfrm>
            <a:off x="609600" y="990600"/>
            <a:ext cx="6781800" cy="646331"/>
          </a:xfrm>
          <a:prstGeom prst="rect">
            <a:avLst/>
          </a:prstGeom>
          <a:noFill/>
        </p:spPr>
        <p:txBody>
          <a:bodyPr wrap="square" rtlCol="0">
            <a:spAutoFit/>
          </a:bodyPr>
          <a:lstStyle/>
          <a:p>
            <a:r>
              <a:rPr lang="en-US" dirty="0"/>
              <a:t>- Download</a:t>
            </a:r>
          </a:p>
          <a:p>
            <a:r>
              <a:rPr lang="en-US" dirty="0"/>
              <a:t>	http://jenkins.io/download/</a:t>
            </a:r>
          </a:p>
        </p:txBody>
      </p:sp>
      <p:sp>
        <p:nvSpPr>
          <p:cNvPr id="5" name="TextBox 4"/>
          <p:cNvSpPr txBox="1"/>
          <p:nvPr/>
        </p:nvSpPr>
        <p:spPr>
          <a:xfrm>
            <a:off x="609600" y="1639669"/>
            <a:ext cx="5638800" cy="646331"/>
          </a:xfrm>
          <a:prstGeom prst="rect">
            <a:avLst/>
          </a:prstGeom>
          <a:noFill/>
        </p:spPr>
        <p:txBody>
          <a:bodyPr wrap="square" rtlCol="0">
            <a:spAutoFit/>
          </a:bodyPr>
          <a:lstStyle/>
          <a:p>
            <a:r>
              <a:rPr lang="fi-FI" dirty="0"/>
              <a:t>- Run</a:t>
            </a:r>
          </a:p>
          <a:p>
            <a:r>
              <a:rPr lang="fi-FI" dirty="0"/>
              <a:t>	java -jar jenkins.war [--httpPort=8080]</a:t>
            </a:r>
            <a:endParaRPr lang="en-US" dirty="0"/>
          </a:p>
        </p:txBody>
      </p:sp>
    </p:spTree>
    <p:extLst>
      <p:ext uri="{BB962C8B-B14F-4D97-AF65-F5344CB8AC3E}">
        <p14:creationId xmlns:p14="http://schemas.microsoft.com/office/powerpoint/2010/main" val="31357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5760" r="-54"/>
          <a:stretch/>
        </p:blipFill>
        <p:spPr>
          <a:xfrm>
            <a:off x="533400" y="838200"/>
            <a:ext cx="8001000" cy="54102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94178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305" r="978"/>
          <a:stretch/>
        </p:blipFill>
        <p:spPr>
          <a:xfrm>
            <a:off x="533400" y="838200"/>
            <a:ext cx="8001000" cy="54102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19294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38200"/>
            <a:ext cx="8001000" cy="54102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13854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38200"/>
            <a:ext cx="8001000" cy="5292453"/>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14355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90" y="838200"/>
            <a:ext cx="7767420" cy="5292453"/>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CÀI ĐẶT &amp; CẤU HÌNH JENKINS</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433881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68" y="838200"/>
            <a:ext cx="7762264" cy="5292453"/>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32332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38200"/>
            <a:ext cx="8000999" cy="54864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56553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CI</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39" y="838200"/>
            <a:ext cx="7549521" cy="5343646"/>
          </a:xfrm>
          <a:prstGeom prst="rect">
            <a:avLst/>
          </a:prstGeom>
        </p:spPr>
      </p:pic>
    </p:spTree>
    <p:extLst>
      <p:ext uri="{BB962C8B-B14F-4D97-AF65-F5344CB8AC3E}">
        <p14:creationId xmlns:p14="http://schemas.microsoft.com/office/powerpoint/2010/main" val="253990282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990600"/>
            <a:ext cx="8020905" cy="5175259"/>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24571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0"/>
            <a:ext cx="8001000" cy="52578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33424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18755"/>
            <a:ext cx="8001000" cy="484909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11419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20284"/>
            <a:ext cx="8001000" cy="4846031"/>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03493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0"/>
            <a:ext cx="8001000" cy="52578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157010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29422"/>
            <a:ext cx="8001000" cy="4827756"/>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14803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241" y="1129422"/>
            <a:ext cx="7917318" cy="4827756"/>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48485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241" y="914400"/>
            <a:ext cx="7917318" cy="5181600"/>
          </a:xfrm>
          <a:prstGeom prst="rect">
            <a:avLst/>
          </a:prstGeom>
        </p:spPr>
      </p:pic>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TRIỂN KHAI DỰ ÁN THỰC TẾ</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213682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63957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07228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7696200" cy="3638490"/>
          </a:xfrm>
          <a:prstGeom prst="rect">
            <a:avLst/>
          </a:prstGeom>
        </p:spPr>
      </p:pic>
      <p:sp>
        <p:nvSpPr>
          <p:cNvPr id="4" name="TextBox 3"/>
          <p:cNvSpPr txBox="1"/>
          <p:nvPr/>
        </p:nvSpPr>
        <p:spPr>
          <a:xfrm>
            <a:off x="685800" y="5181600"/>
            <a:ext cx="7848600" cy="707886"/>
          </a:xfrm>
          <a:prstGeom prst="rect">
            <a:avLst/>
          </a:prstGeom>
          <a:noFill/>
        </p:spPr>
        <p:txBody>
          <a:bodyPr wrap="square" rtlCol="0">
            <a:spAutoFit/>
          </a:bodyPr>
          <a:lstStyle/>
          <a:p>
            <a:pPr lvl="0"/>
            <a:r>
              <a:rPr lang="en-US" sz="2000" dirty="0" err="1">
                <a:latin typeface="Times New Roman" pitchFamily="18" charset="0"/>
                <a:cs typeface="Times New Roman" pitchFamily="18" charset="0"/>
              </a:rPr>
              <a:t>Là</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một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phương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pháp</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phát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triển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phần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mềm</a:t>
            </a:r>
            <a:r>
              <a:rPr lang="en-US" sz="2000" dirty="0">
                <a:latin typeface="Times New Roman" pitchFamily="18" charset="0"/>
                <a:cs typeface="Times New Roman" pitchFamily="18" charset="0"/>
              </a:rPr>
              <a:t> </a:t>
            </a:r>
            <a:r>
              <a:rPr lang="vi-VN" sz="2000" dirty="0">
                <a:latin typeface="Times New Roman" panose="02020603050405020304" pitchFamily="18" charset="0"/>
                <a:cs typeface="Times New Roman" panose="02020603050405020304" pitchFamily="18" charset="0"/>
              </a:rPr>
              <a:t>đòi hỏi các thành </a:t>
            </a:r>
            <a:r>
              <a:rPr lang="vi-VN" sz="2000" dirty="0"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án</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tích </a:t>
            </a:r>
            <a:r>
              <a:rPr lang="vi-VN" sz="2000" dirty="0">
                <a:latin typeface="Times New Roman" panose="02020603050405020304" pitchFamily="18" charset="0"/>
                <a:cs typeface="Times New Roman" panose="02020603050405020304" pitchFamily="18" charset="0"/>
              </a:rPr>
              <a:t>hợp công việc thường xuyên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ít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nhất</a:t>
            </a:r>
            <a:r>
              <a:rPr lang="en-US" sz="2000" dirty="0">
                <a:latin typeface="Times New Roman" pitchFamily="18" charset="0"/>
                <a:cs typeface="Times New Roman" pitchFamily="18" charset="0"/>
              </a:rPr>
              <a:t> 1 </a:t>
            </a:r>
            <a:r>
              <a:rPr lang="en-US" sz="2000" dirty="0" err="1" smtClean="0">
                <a:latin typeface="Times New Roman" pitchFamily="18" charset="0"/>
                <a:cs typeface="Times New Roman" pitchFamily="18" charset="0"/>
              </a:rPr>
              <a:t>lần</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ngày</a:t>
            </a:r>
            <a:endParaRPr lang="en-US" sz="2000" dirty="0">
              <a:latin typeface="Times New Roman" pitchFamily="18" charset="0"/>
              <a:cs typeface="Times New Roman" pitchFamily="18" charset="0"/>
            </a:endParaRPr>
          </a:p>
        </p:txBody>
      </p:sp>
      <p:sp>
        <p:nvSpPr>
          <p:cNvPr id="2" name="TextBox 1"/>
          <p:cNvSpPr txBox="1"/>
          <p:nvPr/>
        </p:nvSpPr>
        <p:spPr>
          <a:xfrm>
            <a:off x="685800" y="4629090"/>
            <a:ext cx="7696200" cy="400110"/>
          </a:xfrm>
          <a:prstGeom prst="rect">
            <a:avLst/>
          </a:prstGeom>
          <a:noFill/>
        </p:spPr>
        <p:txBody>
          <a:bodyPr wrap="square" rtlCol="0">
            <a:spAutoFit/>
          </a:bodyPr>
          <a:lstStyle/>
          <a:p>
            <a:pPr lvl="0"/>
            <a:r>
              <a:rPr lang="en-US" sz="2000" dirty="0" smtClean="0">
                <a:latin typeface="Times New Roman" pitchFamily="18" charset="0"/>
                <a:cs typeface="Times New Roman" pitchFamily="18" charset="0"/>
              </a:rPr>
              <a:t>CI – Continuous Integration = </a:t>
            </a:r>
            <a:r>
              <a:rPr lang="en-US" sz="2000" dirty="0" err="1" smtClean="0">
                <a:latin typeface="Times New Roman" pitchFamily="18" charset="0"/>
                <a:cs typeface="Times New Roman" pitchFamily="18" charset="0"/>
              </a:rPr>
              <a:t>Tích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hợp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liên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tục</a:t>
            </a:r>
            <a:endParaRPr lang="en-US" sz="2000" dirty="0" smtClean="0">
              <a:latin typeface="Times New Roman" pitchFamily="18" charset="0"/>
              <a:cs typeface="Times New Roman" pitchFamily="18" charset="0"/>
            </a:endParaRPr>
          </a:p>
        </p:txBody>
      </p:sp>
      <p:sp>
        <p:nvSpPr>
          <p:cNvPr id="5" name="TextBox 4"/>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CI</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ĐỊNH NGHĨA CI</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793602"/>
            <a:ext cx="1590854" cy="15672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947"/>
          <a:stretch/>
        </p:blipFill>
        <p:spPr>
          <a:xfrm>
            <a:off x="3733801" y="914400"/>
            <a:ext cx="1447800" cy="1488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2971800"/>
            <a:ext cx="1801654" cy="13702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4495800"/>
            <a:ext cx="1638305" cy="16140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222" y="4649068"/>
            <a:ext cx="1123822" cy="85734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079045" y="1477205"/>
            <a:ext cx="1123822" cy="85734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5681342" y="1545227"/>
            <a:ext cx="1123822" cy="85734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034051">
            <a:off x="5850591" y="4649068"/>
            <a:ext cx="1123822" cy="857348"/>
          </a:xfrm>
          <a:prstGeom prst="rect">
            <a:avLst/>
          </a:prstGeom>
        </p:spPr>
      </p:pic>
    </p:spTree>
    <p:extLst>
      <p:ext uri="{BB962C8B-B14F-4D97-AF65-F5344CB8AC3E}">
        <p14:creationId xmlns:p14="http://schemas.microsoft.com/office/powerpoint/2010/main" val="404638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par>
                                <p:cTn id="34" presetID="16" presetClass="entr" presetSubtype="2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838200"/>
            <a:ext cx="80010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phiên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bản</a:t>
            </a:r>
            <a:endParaRPr lang="en-US"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3400" y="1524000"/>
            <a:ext cx="8001000"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Quá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t>
            </a:r>
            <a:r>
              <a:rPr lang="en-US" sz="2400" dirty="0" err="1" smtClean="0">
                <a:latin typeface="Times New Roman" panose="02020603050405020304" pitchFamily="18" charset="0"/>
                <a:cs typeface="Times New Roman" panose="02020603050405020304" pitchFamily="18" charset="0"/>
              </a:rPr>
              <a:t>ự</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động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hóa</a:t>
            </a:r>
            <a:r>
              <a:rPr lang="en-US" sz="2400" dirty="0" smtClean="0">
                <a:latin typeface="Times New Roman" panose="02020603050405020304" pitchFamily="18" charset="0"/>
                <a:cs typeface="Times New Roman" panose="02020603050405020304" pitchFamily="18" charset="0"/>
              </a:rPr>
              <a:t> build, test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deploy</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23352" y="2289764"/>
            <a:ext cx="8011048" cy="830997"/>
          </a:xfrm>
          <a:prstGeom prst="rect">
            <a:avLst/>
          </a:prstGeom>
          <a:noFill/>
        </p:spPr>
        <p:txBody>
          <a:bodyPr wrap="square" rtlCol="0">
            <a:spAutoFit/>
          </a:bodyPr>
          <a:lstStyle/>
          <a:p>
            <a:pPr lvl="0" algn="just"/>
            <a:r>
              <a:rPr lang="en-US" sz="2400" dirty="0" err="1" smtClean="0">
                <a:latin typeface="Times New Roman" pitchFamily="18" charset="0"/>
                <a:cs typeface="Times New Roman" pitchFamily="18" charset="0"/>
              </a:rPr>
              <a:t>Phát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triển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mềm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một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tự</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động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theo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hình</a:t>
            </a:r>
            <a:r>
              <a:rPr lang="en-US" sz="2400" dirty="0" smtClean="0">
                <a:latin typeface="Times New Roman" pitchFamily="18" charset="0"/>
                <a:cs typeface="Times New Roman" pitchFamily="18" charset="0"/>
              </a:rPr>
              <a:t> Agile </a:t>
            </a:r>
            <a:r>
              <a:rPr lang="en-US" sz="2400" dirty="0" err="1" smtClean="0">
                <a:latin typeface="Times New Roman" pitchFamily="18" charset="0"/>
                <a:cs typeface="Times New Roman" pitchFamily="18" charset="0"/>
              </a:rPr>
              <a:t>nói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chung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hệ</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tích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hợp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liên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tục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nói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riêng</a:t>
            </a:r>
            <a:endParaRPr lang="en-US" sz="2400" dirty="0">
              <a:latin typeface="Times New Roman" pitchFamily="18" charset="0"/>
              <a:cs typeface="Times New Roman" pitchFamily="18" charset="0"/>
            </a:endParaRPr>
          </a:p>
        </p:txBody>
      </p:sp>
      <p:sp>
        <p:nvSpPr>
          <p:cNvPr id="6" name="TextBox 5"/>
          <p:cNvSpPr txBox="1"/>
          <p:nvPr/>
        </p:nvSpPr>
        <p:spPr>
          <a:xfrm>
            <a:off x="533399" y="3490031"/>
            <a:ext cx="8001001" cy="461665"/>
          </a:xfrm>
          <a:prstGeom prst="rect">
            <a:avLst/>
          </a:prstGeom>
          <a:noFill/>
        </p:spPr>
        <p:txBody>
          <a:bodyPr wrap="square" rtlCol="0">
            <a:spAutoFit/>
          </a:bodyPr>
          <a:lstStyle/>
          <a:p>
            <a:pPr lvl="0" algn="just"/>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code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build </a:t>
            </a:r>
            <a:r>
              <a:rPr lang="en-US" sz="2400" dirty="0" err="1" smtClean="0">
                <a:latin typeface="Times New Roman" panose="02020603050405020304" pitchFamily="18" charset="0"/>
                <a:cs typeface="Times New Roman" panose="02020603050405020304" pitchFamily="18" charset="0"/>
              </a:rPr>
              <a:t>lại</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qua </a:t>
            </a:r>
            <a:r>
              <a:rPr lang="en-US" sz="2400" dirty="0" smtClean="0">
                <a:latin typeface="Times New Roman" panose="02020603050405020304" pitchFamily="18" charset="0"/>
                <a:cs typeface="Times New Roman" panose="02020603050405020304" pitchFamily="18" charset="0"/>
              </a:rPr>
              <a:t>CI Server</a:t>
            </a:r>
            <a:endParaRPr lang="en-US" sz="2400" dirty="0">
              <a:latin typeface="Times New Roman" pitchFamily="18" charset="0"/>
              <a:cs typeface="Times New Roman" pitchFamily="18" charset="0"/>
            </a:endParaRPr>
          </a:p>
        </p:txBody>
      </p:sp>
      <p:sp>
        <p:nvSpPr>
          <p:cNvPr id="7" name="TextBox 6"/>
          <p:cNvSpPr txBox="1"/>
          <p:nvPr/>
        </p:nvSpPr>
        <p:spPr>
          <a:xfrm>
            <a:off x="533400" y="4267200"/>
            <a:ext cx="8001000"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báo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trong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kịp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thời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xem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xét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giải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quyết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lỗi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sinh</a:t>
            </a:r>
            <a:endParaRPr lang="vi-V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33400" y="5410200"/>
            <a:ext cx="8001000"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Triển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khai</a:t>
            </a:r>
            <a:r>
              <a:rPr lang="en-US" sz="2400" dirty="0" smtClean="0">
                <a:latin typeface="Times New Roman" panose="02020603050405020304" pitchFamily="18" charset="0"/>
                <a:cs typeface="Times New Roman" panose="02020603050405020304" pitchFamily="18" charset="0"/>
              </a:rPr>
              <a:t> source code sang </a:t>
            </a:r>
            <a:r>
              <a:rPr lang="en-US" sz="2400" dirty="0" err="1" smtClean="0">
                <a:latin typeface="Times New Roman" panose="02020603050405020304" pitchFamily="18" charset="0"/>
                <a:cs typeface="Times New Roman" panose="02020603050405020304" pitchFamily="18" charset="0"/>
              </a:rPr>
              <a:t>môi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trường</a:t>
            </a:r>
            <a:r>
              <a:rPr lang="en-US" sz="2400" dirty="0" smtClean="0">
                <a:latin typeface="Times New Roman" panose="02020603050405020304" pitchFamily="18" charset="0"/>
                <a:cs typeface="Times New Roman" panose="02020603050405020304" pitchFamily="18" charset="0"/>
              </a:rPr>
              <a:t> staging/testing </a:t>
            </a:r>
            <a:r>
              <a:rPr lang="en-US" sz="2400" dirty="0" err="1" smtClean="0">
                <a:latin typeface="Times New Roman" panose="02020603050405020304" pitchFamily="18" charset="0"/>
                <a:cs typeface="Times New Roman" panose="02020603050405020304" pitchFamily="18" charset="0"/>
              </a:rPr>
              <a:t>khi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còn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lỗi</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CÁC ĐẶC ĐIỂM THỰC TIỄN</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394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952" b="5882"/>
          <a:stretch/>
        </p:blipFill>
        <p:spPr>
          <a:xfrm>
            <a:off x="533401" y="838200"/>
            <a:ext cx="8001000" cy="5410200"/>
          </a:xfrm>
          <a:prstGeom prst="rect">
            <a:avLst/>
          </a:prstGeom>
        </p:spPr>
      </p:pic>
      <p:sp>
        <p:nvSpPr>
          <p:cNvPr id="3" name="TextBox 2"/>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CÁC ĐẶC ĐIỂM THỰC TIỄN</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914400"/>
            <a:ext cx="8237837" cy="5334000"/>
          </a:xfrm>
          <a:prstGeom prst="rect">
            <a:avLst/>
          </a:prstGeom>
        </p:spPr>
      </p:pic>
      <p:sp>
        <p:nvSpPr>
          <p:cNvPr id="3" name="TextBox 2"/>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MINH HỌA</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39221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352" y="838200"/>
            <a:ext cx="8011048" cy="461665"/>
          </a:xfrm>
          <a:prstGeom prst="rect">
            <a:avLst/>
          </a:prstGeom>
          <a:noFill/>
        </p:spPr>
        <p:txBody>
          <a:bodyPr wrap="square" rtlCol="0">
            <a:spAutoFit/>
          </a:bodyPr>
          <a:lstStyle/>
          <a:p>
            <a:r>
              <a:rPr lang="vi-VN" sz="2400" dirty="0">
                <a:latin typeface="+mj-lt"/>
              </a:rPr>
              <a:t>Giảm thiểu rủi ro do lỗi được phát hiện sớm.</a:t>
            </a:r>
          </a:p>
        </p:txBody>
      </p:sp>
      <p:sp>
        <p:nvSpPr>
          <p:cNvPr id="5" name="TextBox 4"/>
          <p:cNvSpPr txBox="1"/>
          <p:nvPr/>
        </p:nvSpPr>
        <p:spPr>
          <a:xfrm>
            <a:off x="523352" y="1532616"/>
            <a:ext cx="8011048" cy="461665"/>
          </a:xfrm>
          <a:prstGeom prst="rect">
            <a:avLst/>
          </a:prstGeom>
          <a:noFill/>
        </p:spPr>
        <p:txBody>
          <a:bodyPr wrap="square" rtlCol="0">
            <a:spAutoFit/>
          </a:bodyPr>
          <a:lstStyle/>
          <a:p>
            <a:r>
              <a:rPr lang="en-US" sz="2400" dirty="0" err="1">
                <a:latin typeface="+mj-lt"/>
              </a:rPr>
              <a:t>Giảm</a:t>
            </a:r>
            <a:r>
              <a:rPr lang="en-US" sz="2400" dirty="0">
                <a:latin typeface="+mj-lt"/>
              </a:rPr>
              <a:t> </a:t>
            </a:r>
            <a:r>
              <a:rPr lang="en-US" sz="2400" dirty="0" err="1">
                <a:latin typeface="+mj-lt"/>
              </a:rPr>
              <a:t>thiểu</a:t>
            </a:r>
            <a:r>
              <a:rPr lang="en-US" sz="2400" dirty="0">
                <a:latin typeface="+mj-lt"/>
              </a:rPr>
              <a:t> </a:t>
            </a:r>
            <a:r>
              <a:rPr lang="en-US" sz="2400" dirty="0" err="1">
                <a:latin typeface="+mj-lt"/>
              </a:rPr>
              <a:t>sự</a:t>
            </a:r>
            <a:r>
              <a:rPr lang="en-US" sz="2400" dirty="0">
                <a:latin typeface="+mj-lt"/>
              </a:rPr>
              <a:t> </a:t>
            </a:r>
            <a:r>
              <a:rPr lang="en-US" sz="2400" dirty="0" err="1">
                <a:latin typeface="+mj-lt"/>
              </a:rPr>
              <a:t>lặp</a:t>
            </a:r>
            <a:r>
              <a:rPr lang="en-US" sz="2400" dirty="0">
                <a:latin typeface="+mj-lt"/>
              </a:rPr>
              <a:t> </a:t>
            </a:r>
            <a:r>
              <a:rPr lang="en-US" sz="2400" dirty="0" err="1">
                <a:latin typeface="+mj-lt"/>
              </a:rPr>
              <a:t>lại</a:t>
            </a:r>
            <a:r>
              <a:rPr lang="en-US" sz="2400" dirty="0">
                <a:latin typeface="+mj-lt"/>
              </a:rPr>
              <a:t> </a:t>
            </a:r>
            <a:r>
              <a:rPr lang="en-US" sz="2400" dirty="0" err="1">
                <a:latin typeface="+mj-lt"/>
              </a:rPr>
              <a:t>cho</a:t>
            </a:r>
            <a:r>
              <a:rPr lang="en-US" sz="2400" dirty="0">
                <a:latin typeface="+mj-lt"/>
              </a:rPr>
              <a:t> </a:t>
            </a:r>
            <a:r>
              <a:rPr lang="en-US" sz="2400" dirty="0" err="1">
                <a:latin typeface="+mj-lt"/>
              </a:rPr>
              <a:t>các</a:t>
            </a:r>
            <a:r>
              <a:rPr lang="en-US" sz="2400" dirty="0">
                <a:latin typeface="+mj-lt"/>
              </a:rPr>
              <a:t> </a:t>
            </a:r>
            <a:r>
              <a:rPr lang="en-US" sz="2400" dirty="0" err="1">
                <a:latin typeface="+mj-lt"/>
              </a:rPr>
              <a:t>quá</a:t>
            </a:r>
            <a:r>
              <a:rPr lang="en-US" sz="2400" dirty="0">
                <a:latin typeface="+mj-lt"/>
              </a:rPr>
              <a:t> </a:t>
            </a:r>
            <a:r>
              <a:rPr lang="en-US" sz="2400" dirty="0" err="1">
                <a:latin typeface="+mj-lt"/>
              </a:rPr>
              <a:t>trình</a:t>
            </a:r>
            <a:endParaRPr lang="en-US" sz="2400" dirty="0">
              <a:latin typeface="+mj-lt"/>
            </a:endParaRPr>
          </a:p>
        </p:txBody>
      </p:sp>
      <p:sp>
        <p:nvSpPr>
          <p:cNvPr id="6" name="TextBox 5"/>
          <p:cNvSpPr txBox="1"/>
          <p:nvPr/>
        </p:nvSpPr>
        <p:spPr>
          <a:xfrm>
            <a:off x="523352" y="2340503"/>
            <a:ext cx="8011048" cy="830997"/>
          </a:xfrm>
          <a:prstGeom prst="rect">
            <a:avLst/>
          </a:prstGeom>
          <a:noFill/>
        </p:spPr>
        <p:txBody>
          <a:bodyPr wrap="square" rtlCol="0">
            <a:spAutoFit/>
          </a:bodyPr>
          <a:lstStyle/>
          <a:p>
            <a:r>
              <a:rPr lang="vi-VN" sz="2400" dirty="0">
                <a:latin typeface="+mj-lt"/>
              </a:rPr>
              <a:t>Tạo phần mềm có giá trị sử dụng sớm nhất có thể và sẳn sàng </a:t>
            </a:r>
            <a:r>
              <a:rPr lang="vi-VN" sz="2400" dirty="0" smtClean="0">
                <a:latin typeface="+mj-lt"/>
              </a:rPr>
              <a:t>triển</a:t>
            </a:r>
            <a:r>
              <a:rPr lang="en-US" sz="2400" dirty="0" smtClean="0">
                <a:latin typeface="+mj-lt"/>
              </a:rPr>
              <a:t> </a:t>
            </a:r>
            <a:r>
              <a:rPr lang="vi-VN" sz="2400" dirty="0" smtClean="0">
                <a:latin typeface="+mj-lt"/>
              </a:rPr>
              <a:t>khai </a:t>
            </a:r>
            <a:r>
              <a:rPr lang="vi-VN" sz="2400" dirty="0">
                <a:latin typeface="+mj-lt"/>
              </a:rPr>
              <a:t>mọi lúc mọi nơi.</a:t>
            </a:r>
          </a:p>
        </p:txBody>
      </p:sp>
      <p:sp>
        <p:nvSpPr>
          <p:cNvPr id="7" name="TextBox 6"/>
          <p:cNvSpPr txBox="1"/>
          <p:nvPr/>
        </p:nvSpPr>
        <p:spPr>
          <a:xfrm>
            <a:off x="523352" y="3522777"/>
            <a:ext cx="8011049" cy="830997"/>
          </a:xfrm>
          <a:prstGeom prst="rect">
            <a:avLst/>
          </a:prstGeom>
          <a:noFill/>
        </p:spPr>
        <p:txBody>
          <a:bodyPr wrap="square" rtlCol="0">
            <a:spAutoFit/>
          </a:bodyPr>
          <a:lstStyle/>
          <a:p>
            <a:r>
              <a:rPr lang="en-US" sz="2400" dirty="0" err="1">
                <a:latin typeface="+mj-lt"/>
              </a:rPr>
              <a:t>Cung</a:t>
            </a:r>
            <a:r>
              <a:rPr lang="en-US" sz="2400" dirty="0">
                <a:latin typeface="+mj-lt"/>
              </a:rPr>
              <a:t> </a:t>
            </a:r>
            <a:r>
              <a:rPr lang="en-US" sz="2400" dirty="0" err="1">
                <a:latin typeface="+mj-lt"/>
              </a:rPr>
              <a:t>cấp</a:t>
            </a:r>
            <a:r>
              <a:rPr lang="en-US" sz="2400" dirty="0">
                <a:latin typeface="+mj-lt"/>
              </a:rPr>
              <a:t> </a:t>
            </a:r>
            <a:r>
              <a:rPr lang="en-US" sz="2400" dirty="0" err="1">
                <a:latin typeface="+mj-lt"/>
              </a:rPr>
              <a:t>cái</a:t>
            </a:r>
            <a:r>
              <a:rPr lang="en-US" sz="2400" dirty="0">
                <a:latin typeface="+mj-lt"/>
              </a:rPr>
              <a:t> </a:t>
            </a:r>
            <a:r>
              <a:rPr lang="en-US" sz="2400" dirty="0" err="1">
                <a:latin typeface="+mj-lt"/>
              </a:rPr>
              <a:t>nhìn</a:t>
            </a:r>
            <a:r>
              <a:rPr lang="en-US" sz="2400" dirty="0">
                <a:latin typeface="+mj-lt"/>
              </a:rPr>
              <a:t> </a:t>
            </a:r>
            <a:r>
              <a:rPr lang="en-US" sz="2400" dirty="0" err="1">
                <a:latin typeface="+mj-lt"/>
              </a:rPr>
              <a:t>xuyên</a:t>
            </a:r>
            <a:r>
              <a:rPr lang="en-US" sz="2400" dirty="0">
                <a:latin typeface="+mj-lt"/>
              </a:rPr>
              <a:t> </a:t>
            </a:r>
            <a:r>
              <a:rPr lang="en-US" sz="2400" dirty="0" err="1">
                <a:latin typeface="+mj-lt"/>
              </a:rPr>
              <a:t>suốt</a:t>
            </a:r>
            <a:r>
              <a:rPr lang="en-US" sz="2400" dirty="0">
                <a:latin typeface="+mj-lt"/>
              </a:rPr>
              <a:t> </a:t>
            </a:r>
            <a:r>
              <a:rPr lang="en-US" sz="2400" dirty="0" err="1">
                <a:latin typeface="+mj-lt"/>
              </a:rPr>
              <a:t>tổng</a:t>
            </a:r>
            <a:r>
              <a:rPr lang="en-US" sz="2400" dirty="0">
                <a:latin typeface="+mj-lt"/>
              </a:rPr>
              <a:t> </a:t>
            </a:r>
            <a:r>
              <a:rPr lang="en-US" sz="2400" dirty="0" err="1">
                <a:latin typeface="+mj-lt"/>
              </a:rPr>
              <a:t>quan</a:t>
            </a:r>
            <a:r>
              <a:rPr lang="en-US" sz="2400" dirty="0">
                <a:latin typeface="+mj-lt"/>
              </a:rPr>
              <a:t> </a:t>
            </a:r>
            <a:r>
              <a:rPr lang="en-US" sz="2400" dirty="0" err="1">
                <a:latin typeface="+mj-lt"/>
              </a:rPr>
              <a:t>và</a:t>
            </a:r>
            <a:r>
              <a:rPr lang="en-US" sz="2400" dirty="0">
                <a:latin typeface="+mj-lt"/>
              </a:rPr>
              <a:t> </a:t>
            </a:r>
            <a:r>
              <a:rPr lang="en-US" sz="2400" dirty="0" err="1">
                <a:latin typeface="+mj-lt"/>
              </a:rPr>
              <a:t>cụ</a:t>
            </a:r>
            <a:r>
              <a:rPr lang="en-US" sz="2400" dirty="0">
                <a:latin typeface="+mj-lt"/>
              </a:rPr>
              <a:t> </a:t>
            </a:r>
            <a:r>
              <a:rPr lang="en-US" sz="2400" dirty="0" err="1">
                <a:latin typeface="+mj-lt"/>
              </a:rPr>
              <a:t>thể</a:t>
            </a:r>
            <a:r>
              <a:rPr lang="en-US" sz="2400" dirty="0">
                <a:latin typeface="+mj-lt"/>
              </a:rPr>
              <a:t> </a:t>
            </a:r>
            <a:r>
              <a:rPr lang="en-US" sz="2400" dirty="0" err="1">
                <a:latin typeface="+mj-lt"/>
              </a:rPr>
              <a:t>cho</a:t>
            </a:r>
            <a:r>
              <a:rPr lang="en-US" sz="2400" dirty="0">
                <a:latin typeface="+mj-lt"/>
              </a:rPr>
              <a:t> </a:t>
            </a:r>
            <a:r>
              <a:rPr lang="en-US" sz="2400" dirty="0" err="1">
                <a:latin typeface="+mj-lt"/>
              </a:rPr>
              <a:t>từng</a:t>
            </a:r>
            <a:r>
              <a:rPr lang="en-US" sz="2400" dirty="0">
                <a:latin typeface="+mj-lt"/>
              </a:rPr>
              <a:t> </a:t>
            </a:r>
            <a:r>
              <a:rPr lang="en-US" sz="2400" dirty="0" err="1">
                <a:latin typeface="+mj-lt"/>
              </a:rPr>
              <a:t>giai</a:t>
            </a:r>
            <a:r>
              <a:rPr lang="en-US" sz="2400" dirty="0">
                <a:latin typeface="+mj-lt"/>
              </a:rPr>
              <a:t> </a:t>
            </a:r>
            <a:r>
              <a:rPr lang="en-US" sz="2400" dirty="0" err="1" smtClean="0">
                <a:latin typeface="+mj-lt"/>
              </a:rPr>
              <a:t>đoạn</a:t>
            </a:r>
            <a:r>
              <a:rPr lang="en-US" sz="2400" dirty="0" smtClean="0">
                <a:latin typeface="+mj-lt"/>
              </a:rPr>
              <a:t> </a:t>
            </a:r>
            <a:r>
              <a:rPr lang="en-US" sz="2400" dirty="0" err="1" smtClean="0">
                <a:latin typeface="+mj-lt"/>
              </a:rPr>
              <a:t>của</a:t>
            </a:r>
            <a:r>
              <a:rPr lang="en-US" sz="2400" dirty="0" smtClean="0">
                <a:latin typeface="+mj-lt"/>
              </a:rPr>
              <a:t> </a:t>
            </a:r>
            <a:r>
              <a:rPr lang="en-US" sz="2400" dirty="0" err="1" smtClean="0">
                <a:latin typeface="+mj-lt"/>
              </a:rPr>
              <a:t>sản</a:t>
            </a:r>
            <a:r>
              <a:rPr lang="en-US" sz="2400" dirty="0" smtClean="0">
                <a:latin typeface="+mj-lt"/>
              </a:rPr>
              <a:t> </a:t>
            </a:r>
            <a:r>
              <a:rPr lang="en-US" sz="2400" dirty="0" err="1" smtClean="0">
                <a:latin typeface="+mj-lt"/>
              </a:rPr>
              <a:t>phẩm</a:t>
            </a:r>
            <a:r>
              <a:rPr lang="en-US" sz="2400" dirty="0" smtClean="0">
                <a:latin typeface="+mj-lt"/>
              </a:rPr>
              <a:t> </a:t>
            </a:r>
            <a:r>
              <a:rPr lang="en-US" sz="2400" dirty="0" err="1" smtClean="0">
                <a:latin typeface="+mj-lt"/>
              </a:rPr>
              <a:t>phần</a:t>
            </a:r>
            <a:r>
              <a:rPr lang="en-US" sz="2400" dirty="0" smtClean="0">
                <a:latin typeface="+mj-lt"/>
              </a:rPr>
              <a:t> </a:t>
            </a:r>
            <a:r>
              <a:rPr lang="en-US" sz="2400" dirty="0" err="1" smtClean="0">
                <a:latin typeface="+mj-lt"/>
              </a:rPr>
              <a:t>mềm</a:t>
            </a:r>
            <a:r>
              <a:rPr lang="en-US" sz="2400" dirty="0" smtClean="0">
                <a:latin typeface="+mj-lt"/>
              </a:rPr>
              <a:t>.</a:t>
            </a:r>
            <a:endParaRPr lang="en-US" sz="2400" dirty="0">
              <a:latin typeface="+mj-lt"/>
            </a:endParaRPr>
          </a:p>
        </p:txBody>
      </p:sp>
      <p:sp>
        <p:nvSpPr>
          <p:cNvPr id="8" name="TextBox 7"/>
          <p:cNvSpPr txBox="1"/>
          <p:nvPr/>
        </p:nvSpPr>
        <p:spPr>
          <a:xfrm>
            <a:off x="523352" y="4625876"/>
            <a:ext cx="8011048" cy="461665"/>
          </a:xfrm>
          <a:prstGeom prst="rect">
            <a:avLst/>
          </a:prstGeom>
          <a:noFill/>
        </p:spPr>
        <p:txBody>
          <a:bodyPr wrap="square" rtlCol="0">
            <a:spAutoFit/>
          </a:bodyPr>
          <a:lstStyle/>
          <a:p>
            <a:r>
              <a:rPr lang="en-US" sz="2400" dirty="0" err="1">
                <a:latin typeface="+mj-lt"/>
              </a:rPr>
              <a:t>Nâng</a:t>
            </a:r>
            <a:r>
              <a:rPr lang="en-US" sz="2400" dirty="0">
                <a:latin typeface="+mj-lt"/>
              </a:rPr>
              <a:t> </a:t>
            </a:r>
            <a:r>
              <a:rPr lang="en-US" sz="2400" dirty="0" err="1">
                <a:latin typeface="+mj-lt"/>
              </a:rPr>
              <a:t>cao</a:t>
            </a:r>
            <a:r>
              <a:rPr lang="en-US" sz="2400" dirty="0">
                <a:latin typeface="+mj-lt"/>
              </a:rPr>
              <a:t> </a:t>
            </a:r>
            <a:r>
              <a:rPr lang="en-US" sz="2400" dirty="0" err="1">
                <a:latin typeface="+mj-lt"/>
              </a:rPr>
              <a:t>kỹ</a:t>
            </a:r>
            <a:r>
              <a:rPr lang="en-US" sz="2400" dirty="0">
                <a:latin typeface="+mj-lt"/>
              </a:rPr>
              <a:t> </a:t>
            </a:r>
            <a:r>
              <a:rPr lang="en-US" sz="2400" dirty="0" err="1">
                <a:latin typeface="+mj-lt"/>
              </a:rPr>
              <a:t>năng</a:t>
            </a:r>
            <a:r>
              <a:rPr lang="en-US" sz="2400" dirty="0">
                <a:latin typeface="+mj-lt"/>
              </a:rPr>
              <a:t> </a:t>
            </a:r>
            <a:r>
              <a:rPr lang="en-US" sz="2400" dirty="0" err="1" smtClean="0">
                <a:latin typeface="+mj-lt"/>
              </a:rPr>
              <a:t>nhóm</a:t>
            </a:r>
            <a:r>
              <a:rPr lang="en-US" sz="2400" dirty="0" smtClean="0">
                <a:latin typeface="+mj-lt"/>
              </a:rPr>
              <a:t> </a:t>
            </a:r>
            <a:r>
              <a:rPr lang="en-US" sz="2400" dirty="0" err="1" smtClean="0">
                <a:latin typeface="+mj-lt"/>
              </a:rPr>
              <a:t>phát</a:t>
            </a:r>
            <a:r>
              <a:rPr lang="en-US" sz="2400" dirty="0" smtClean="0">
                <a:latin typeface="+mj-lt"/>
              </a:rPr>
              <a:t> </a:t>
            </a:r>
            <a:r>
              <a:rPr lang="en-US" sz="2400" dirty="0" err="1" smtClean="0">
                <a:latin typeface="+mj-lt"/>
              </a:rPr>
              <a:t>triển</a:t>
            </a:r>
            <a:r>
              <a:rPr lang="en-US" sz="2400" dirty="0" smtClean="0">
                <a:latin typeface="+mj-lt"/>
              </a:rPr>
              <a:t>.</a:t>
            </a:r>
            <a:endParaRPr lang="en-US" sz="2400" dirty="0">
              <a:latin typeface="+mj-lt"/>
            </a:endParaRPr>
          </a:p>
        </p:txBody>
      </p:sp>
      <p:sp>
        <p:nvSpPr>
          <p:cNvPr id="9" name="TextBox 8"/>
          <p:cNvSpPr txBox="1"/>
          <p:nvPr/>
        </p:nvSpPr>
        <p:spPr>
          <a:xfrm>
            <a:off x="523352" y="5405735"/>
            <a:ext cx="8001000" cy="461665"/>
          </a:xfrm>
          <a:prstGeom prst="rect">
            <a:avLst/>
          </a:prstGeom>
          <a:noFill/>
        </p:spPr>
        <p:txBody>
          <a:bodyPr wrap="square" rtlCol="0">
            <a:spAutoFit/>
          </a:bodyPr>
          <a:lstStyle/>
          <a:p>
            <a:r>
              <a:rPr lang="vi-VN" sz="2400" dirty="0">
                <a:latin typeface="+mj-lt"/>
              </a:rPr>
              <a:t>Cải thiện chất lượng phần mềm</a:t>
            </a:r>
          </a:p>
        </p:txBody>
      </p:sp>
      <p:sp>
        <p:nvSpPr>
          <p:cNvPr id="12" name="TextBox 11"/>
          <p:cNvSpPr txBox="1"/>
          <p:nvPr/>
        </p:nvSpPr>
        <p:spPr>
          <a:xfrm>
            <a:off x="533400" y="304800"/>
            <a:ext cx="8001000" cy="400110"/>
          </a:xfrm>
          <a:prstGeom prst="rect">
            <a:avLst/>
          </a:prstGeom>
          <a:noFill/>
        </p:spPr>
        <p:txBody>
          <a:bodyPr wrap="square" rtlCol="0">
            <a:spAutoFit/>
          </a:bodyPr>
          <a:lstStyle/>
          <a:p>
            <a:r>
              <a:rPr lang="en-US" sz="2000" dirty="0" smtClean="0">
                <a:latin typeface="Times New Roman" panose="02020603050405020304" pitchFamily="18" charset="0"/>
                <a:ea typeface="Tahoma" panose="020B0604030504040204" pitchFamily="34" charset="0"/>
                <a:cs typeface="Times New Roman" panose="02020603050405020304" pitchFamily="18" charset="0"/>
              </a:rPr>
              <a:t>CÁC LỢI ÍCH CỦA CI</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1488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4365</TotalTime>
  <Words>1027</Words>
  <Application>Microsoft Office PowerPoint</Application>
  <PresentationFormat>On-screen Show (4:3)</PresentationFormat>
  <Paragraphs>99</Paragraphs>
  <Slides>39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ＭＳ Ｐゴシック</vt:lpstr>
      <vt:lpstr>Aileron Bold</vt:lpstr>
      <vt:lpstr>Aileron SemiBold</vt:lpstr>
      <vt:lpstr>Arial</vt:lpstr>
      <vt:lpstr>Calibri</vt:lpstr>
      <vt:lpstr>Century Gothic Bold</vt:lpstr>
      <vt:lpstr>Open Sans</vt:lpstr>
      <vt:lpstr>Tahoma</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E-MARKETPLACE SOLUTIONS</dc:title>
  <dc:creator>hongntt</dc:creator>
  <cp:lastModifiedBy>Truong Nguyen Van</cp:lastModifiedBy>
  <cp:revision>395</cp:revision>
  <dcterms:created xsi:type="dcterms:W3CDTF">2018-05-22T07:33:16Z</dcterms:created>
  <dcterms:modified xsi:type="dcterms:W3CDTF">2018-10-19T03:52:30Z</dcterms:modified>
</cp:coreProperties>
</file>